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5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3" r:id="rId44"/>
    <p:sldId id="304" r:id="rId45"/>
    <p:sldId id="30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990000"/>
    <a:srgbClr val="660033"/>
    <a:srgbClr val="F66400"/>
    <a:srgbClr val="FF0066"/>
    <a:srgbClr val="1C1C1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53822-659D-4F12-A547-8514780436B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2B12-76B0-4BCA-98DB-4A1C6EFDA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7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2B12-76B0-4BCA-98DB-4A1C6EFDA3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7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904E-F80E-4241-8987-F3A2A1B43B41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378F-C5AE-4F1C-A45C-E261348CAF89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181F-63AC-4081-B6D4-563572762669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67A2-BF5E-4778-AABF-D4DC548602B7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C4FD-E517-4376-B4CF-31060031E0F8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F355-8216-493C-9828-29D2EAC1BD6E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021C-C5D3-4DE0-A715-154CF074729B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B99A-55C6-4D3B-AF0E-3F60CD986D32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63E6F-4E2C-47DC-BDC7-6AE59FE34155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3FA6-40CA-4B32-A1AF-2A589707B2FB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D2E7-3B50-4B2C-BA6D-CC6ED56CFD4D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www.eniran.ir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A4254-B7E6-4534-AD82-A9C6E6781C8C}" type="datetime1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www.eniran.ir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610C2-AA79-45CE-8965-03D2CADD1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 descr="03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1" y="263660"/>
            <a:ext cx="8839200" cy="628953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دیفرنشیال</a:t>
            </a:r>
            <a:endParaRPr 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4F2F3"/>
              </a:clrFrom>
              <a:clrTo>
                <a:srgbClr val="F4F2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57200" y="838200"/>
            <a:ext cx="6629400" cy="5791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fa-IR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اختلاف بین قطع و وصل یک کنترل </a:t>
            </a:r>
            <a:r>
              <a:rPr lang="fa-IR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کنندۀ</a:t>
            </a:r>
            <a:r>
              <a:rPr lang="fa-IR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درجه حرارت ، فشار، رطوبت و... می باشد . که مقدار آن بستگی به نوع کنترل کننده دارد یعنی مقدار </a:t>
            </a:r>
            <a:r>
              <a:rPr lang="fa-IR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دیفرنشیال</a:t>
            </a:r>
            <a:r>
              <a:rPr lang="fa-IR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ممکن است به مقدار رنج اضافه و یا از آن کسر شود 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مثلا اگر یک </a:t>
            </a:r>
            <a:r>
              <a:rPr lang="fa-IR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زمستانی روی 80 تنظیم شده باشد و </a:t>
            </a:r>
            <a:r>
              <a:rPr lang="fa-IR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دیفرنشیال</a:t>
            </a:r>
            <a:r>
              <a:rPr lang="fa-IR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آن روی عدد 15 تنظیم شده باشد ، این </a:t>
            </a:r>
            <a:r>
              <a:rPr lang="fa-IR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 80 مدار را قطع و در 65 (15-80) مدار را وصل می کند .</a:t>
            </a:r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 </a:t>
            </a:r>
            <a:r>
              <a:rPr lang="fa-IR" sz="5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آکوستات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 rtl="1">
              <a:lnSpc>
                <a:spcPct val="110000"/>
              </a:lnSpc>
              <a:buNone/>
            </a:pP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just" rtl="1">
              <a:lnSpc>
                <a:spcPct val="110000"/>
              </a:lnSpc>
              <a:buNone/>
            </a:pP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قسمت حس </a:t>
            </a:r>
            <a:r>
              <a:rPr lang="fa-I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کنندۀ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آنها به صورت </a:t>
            </a:r>
            <a:r>
              <a:rPr lang="fa-I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بالب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ساخته می شود و </a:t>
            </a:r>
            <a:r>
              <a:rPr lang="fa-I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بالب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آن داخل یک غلاف مخصوص قرار می گیرد و سپس غلاف را درون مایع نصب می کنند .</a:t>
            </a:r>
          </a:p>
          <a:p>
            <a:pPr algn="just" rtl="1">
              <a:lnSpc>
                <a:spcPct val="110000"/>
              </a:lnSpc>
              <a:buNone/>
            </a:pPr>
            <a:endParaRPr lang="fa-I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110000"/>
              </a:lnSpc>
              <a:buNone/>
            </a:pP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fa-I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سنسور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بعضی از </a:t>
            </a:r>
            <a:r>
              <a:rPr lang="fa-I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به گونه ای است که در داخل </a:t>
            </a:r>
            <a:r>
              <a:rPr lang="fa-I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آکوستات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بدون دنباله قرار دارد . برای تماس بیشتر </a:t>
            </a:r>
            <a:r>
              <a:rPr lang="fa-I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سنسور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را روی </a:t>
            </a:r>
            <a:r>
              <a:rPr lang="fa-I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جدار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خارجی لوله نصب می کنند .</a:t>
            </a:r>
          </a:p>
          <a:p>
            <a:pPr algn="just" rtl="1">
              <a:lnSpc>
                <a:spcPct val="110000"/>
              </a:lnSpc>
              <a:buNone/>
            </a:pPr>
            <a:endParaRPr lang="fa-I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110000"/>
              </a:lnSpc>
              <a:buNone/>
            </a:pP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برای کنترل درجه حرارت آب دیگ در صورتی که کنترل درجه حرارت آن (</a:t>
            </a:r>
            <a:r>
              <a:rPr lang="fa-I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آکوستات</a:t>
            </a:r>
            <a:r>
              <a:rPr lang="fa-I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مستغرق) عمل نکند استفاده می گردد 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آکوستات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مستغرق</a:t>
            </a: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آکوستات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جداری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Font typeface="Courier New" pitchFamily="49" charset="0"/>
              <a:buChar char="o"/>
            </a:pP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آکوستات</a:t>
            </a:r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حد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طرز قرار گرفتن </a:t>
            </a:r>
            <a:r>
              <a:rPr lang="fa-IR" sz="47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آکوستات</a:t>
            </a:r>
            <a:r>
              <a:rPr lang="fa-IR" sz="4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47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جداری</a:t>
            </a:r>
            <a:r>
              <a:rPr lang="fa-IR" sz="4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 مدار</a:t>
            </a:r>
            <a:endParaRPr lang="en-US" sz="4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1894" y="1600200"/>
            <a:ext cx="6100211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5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اطاقی</a:t>
            </a:r>
            <a:endParaRPr lang="en-US" sz="5400" dirty="0"/>
          </a:p>
        </p:txBody>
      </p:sp>
      <p:pic>
        <p:nvPicPr>
          <p:cNvPr id="5" name="Content Placeholder 4" descr="CT87N_180x1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224617">
            <a:off x="610053" y="2519432"/>
            <a:ext cx="304800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000" dirty="0"/>
              <a:t>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000" dirty="0"/>
              <a:t>     </a:t>
            </a: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نوعی از انواع </a:t>
            </a:r>
            <a:r>
              <a:rPr lang="fa-IR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می باشد که از آن برای کنترل درجه حرارت هوای اطاقها ، سالن ها و... استفاده می گردد و اغلب در مدار الکتریکی فن </a:t>
            </a:r>
            <a:r>
              <a:rPr lang="fa-IR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ویا</a:t>
            </a: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شیرهای </a:t>
            </a:r>
            <a:r>
              <a:rPr lang="fa-IR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موتوری</a:t>
            </a: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فن </a:t>
            </a:r>
            <a:r>
              <a:rPr lang="fa-IR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r>
              <a:rPr lang="fa-I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نصب می شود .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طریقۀ</a:t>
            </a:r>
            <a:r>
              <a:rPr lang="fa-IR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قرار گیری </a:t>
            </a:r>
            <a:r>
              <a:rPr lang="fa-IR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اطاقی</a:t>
            </a:r>
            <a:r>
              <a:rPr lang="fa-IR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 مدار (موتور فن </a:t>
            </a:r>
            <a:r>
              <a:rPr lang="fa-IR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r>
              <a:rPr lang="fa-IR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شیر برقی) فن </a:t>
            </a:r>
            <a:r>
              <a:rPr lang="fa-IR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endParaRPr 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702911"/>
            <a:ext cx="8229600" cy="43205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محل نصب </a:t>
            </a:r>
            <a:r>
              <a:rPr lang="fa-IR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اطاقی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نباید در معرض تابش نور خورشید قرار گیرند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حتی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الامکان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روی دیوارهای خارجی نباید نصب شوند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نباید روی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دیوارهایی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که از داخل آنها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دودکش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عبور کرده نصب گردند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ارتفاع محل نصب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از کف تمام شده حداکثر 150 سانتیمتر باشد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سنسور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به دلیل تماس بهتر جریان هوا روکار قرار گیرند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برای هر فن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بهتر است یک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استفاده شود 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به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دامنۀ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کار (رنج)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 سیستمهای حرارتی و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برودتی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توجه شود و بایستی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نقطۀ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تنظیم (کار) سیستم ، در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دامنۀ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(رنج) </a:t>
            </a:r>
            <a:r>
              <a:rPr lang="fa-IR" sz="2200" b="1" dirty="0" err="1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F66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قرار گرفته باشد . </a:t>
            </a:r>
            <a:endParaRPr lang="en-US" sz="2200" b="1" dirty="0">
              <a:solidFill>
                <a:srgbClr val="F66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محل و طریقۀ نصب ترموستات اطاقی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7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24000" y="2133600"/>
            <a:ext cx="115062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آنتی </a:t>
            </a:r>
            <a:r>
              <a:rPr lang="fa-IR" sz="5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سیپاتور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None/>
            </a:pPr>
            <a:endParaRPr lang="fa-I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None/>
            </a:pPr>
            <a:r>
              <a:rPr lang="fa-IR" sz="25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</a:t>
            </a:r>
            <a:r>
              <a:rPr lang="fa-IR" sz="25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5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قطع و وصل تابستانی : </a:t>
            </a:r>
          </a:p>
          <a:p>
            <a:pPr algn="just" rtl="1">
              <a:buNone/>
            </a:pPr>
            <a:r>
              <a:rPr lang="fa-I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مقاومت حرارتی (</a:t>
            </a:r>
            <a:r>
              <a:rPr lang="fa-IR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آنتی </a:t>
            </a:r>
            <a:r>
              <a:rPr lang="fa-IR" sz="2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سیپاتور</a:t>
            </a:r>
            <a:r>
              <a:rPr lang="fa-I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می باشد که در مدار به صورت موازی بسته می شود و عمل وصل را جلو می اندازد .</a:t>
            </a:r>
          </a:p>
          <a:p>
            <a:pPr algn="just" rtl="1">
              <a:buNone/>
            </a:pPr>
            <a:endParaRPr lang="fa-I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None/>
            </a:pPr>
            <a:endParaRPr lang="fa-IR" sz="25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None/>
            </a:pPr>
            <a:r>
              <a:rPr lang="fa-IR" sz="25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 </a:t>
            </a:r>
            <a:r>
              <a:rPr lang="fa-IR" sz="25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5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قطع و وصل زمستانی :</a:t>
            </a:r>
          </a:p>
          <a:p>
            <a:pPr algn="just" rtl="1">
              <a:buNone/>
            </a:pPr>
            <a:r>
              <a:rPr lang="fa-I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مقاومت حرارتی (</a:t>
            </a:r>
            <a:r>
              <a:rPr lang="fa-IR" sz="25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آنتی </a:t>
            </a:r>
            <a:r>
              <a:rPr lang="fa-IR" sz="25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سیپاتور</a:t>
            </a:r>
            <a:r>
              <a:rPr lang="fa-IR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می باشد که در مدار به صورت سری قرار می گیرد و عمل قطع را جلو می اندازد .</a:t>
            </a:r>
            <a:endParaRPr lang="en-US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3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4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های </a:t>
            </a:r>
            <a:r>
              <a:rPr lang="fa-IR" sz="43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اطاقی</a:t>
            </a:r>
            <a:r>
              <a:rPr lang="fa-IR" sz="43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مجهز به آنتی </a:t>
            </a:r>
            <a:r>
              <a:rPr lang="fa-IR" sz="43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سیپاتور</a:t>
            </a:r>
            <a:endParaRPr lang="en-US" sz="43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rtl="1">
              <a:buNone/>
            </a:pPr>
            <a:r>
              <a:rPr lang="fa-I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تابستانی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rtl="1">
              <a:buNone/>
            </a:pPr>
            <a:r>
              <a:rPr lang="fa-I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زمستانی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514600"/>
            <a:ext cx="5349240" cy="3733800"/>
          </a:xfrm>
          <a:prstGeom prst="rect">
            <a:avLst/>
          </a:prstGeom>
        </p:spPr>
      </p:pic>
      <p:pic>
        <p:nvPicPr>
          <p:cNvPr id="8" name="Picture 7" descr="1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38200" y="2590800"/>
            <a:ext cx="7467600" cy="35905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دو فصلی</a:t>
            </a:r>
            <a:endParaRPr lang="en-US" sz="4800" dirty="0"/>
          </a:p>
        </p:txBody>
      </p:sp>
      <p:pic>
        <p:nvPicPr>
          <p:cNvPr id="5" name="Content Placeholder 4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124200" y="1981200"/>
            <a:ext cx="9677401" cy="3962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a-IR" sz="21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درسیستمهای</a:t>
            </a:r>
            <a:r>
              <a:rPr lang="fa-IR" sz="21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تهویه </a:t>
            </a:r>
            <a:r>
              <a:rPr lang="fa-IR" sz="21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مطبوع</a:t>
            </a:r>
            <a:r>
              <a:rPr lang="fa-IR" sz="21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دو فصلی که از </a:t>
            </a:r>
            <a:r>
              <a:rPr lang="fa-IR" sz="21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کویلهای</a:t>
            </a:r>
            <a:r>
              <a:rPr lang="fa-IR" sz="21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مشترک در فصل تابستان و زمستان استفاده می گردد می توان </a:t>
            </a:r>
            <a:r>
              <a:rPr lang="fa-IR" sz="21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مجموعۀ</a:t>
            </a:r>
            <a:r>
              <a:rPr lang="fa-IR" sz="21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دو </a:t>
            </a:r>
            <a:r>
              <a:rPr lang="fa-IR" sz="21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1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زمستانی و تابستانی را با استفاده از یک کلید برای انتخاب فصل استفاده نمود .</a:t>
            </a:r>
            <a:endParaRPr lang="en-US" sz="21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جزوه درس سیستمهای کنترل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dirty="0" smtClean="0"/>
              <a:t>استاد:محمد آزادیان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www.eniran.ir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58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دو فصلی</a:t>
            </a:r>
            <a:endParaRPr lang="en-US" sz="5400" dirty="0"/>
          </a:p>
        </p:txBody>
      </p:sp>
      <p:pic>
        <p:nvPicPr>
          <p:cNvPr id="4" name="Content Placeholder 3" descr="TH115-A-240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49225">
            <a:off x="762000" y="1905000"/>
            <a:ext cx="287059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asfe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9909">
            <a:off x="4648200" y="22860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اطاقی</a:t>
            </a:r>
            <a:r>
              <a:rPr lang="fa-I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 کلید فن </a:t>
            </a:r>
            <a:r>
              <a:rPr lang="fa-IR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endParaRPr lang="en-US" sz="4800" dirty="0"/>
          </a:p>
        </p:txBody>
      </p:sp>
      <p:pic>
        <p:nvPicPr>
          <p:cNvPr id="12" name="Content Placeholder 11" descr="1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76600" y="2057400"/>
            <a:ext cx="10591800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برای صرفه جویی اقتصادی و همچنین دسترسی آسان جهت خاموش کردن و انتخاب دور موتور فن </a:t>
            </a:r>
            <a:r>
              <a:rPr lang="fa-IR" sz="2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r>
              <a:rPr lang="fa-IR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نیز کنترل درجه حرارت در فن </a:t>
            </a:r>
            <a:r>
              <a:rPr lang="fa-IR" sz="2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r>
              <a:rPr lang="fa-IR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به خصوص فن </a:t>
            </a:r>
            <a:r>
              <a:rPr lang="fa-IR" sz="2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r>
              <a:rPr lang="fa-IR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های سقفی از این </a:t>
            </a:r>
            <a:r>
              <a:rPr lang="fa-IR" sz="22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استفاده می شود . </a:t>
            </a:r>
            <a:endParaRPr lang="en-US" sz="2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slow"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کانالی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این نوع ترموستات معمولا در داخل موتور خانه ها و یا دستگاههای هوا ساز نصب می شوند و دارای سنسوری هستند قابل انعطاف که می توانند در داخل کانالهای رفت و یا برگشت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یا داخل کانالهای هوای تازه و یا به صورت غلافی در داخل لوله های آب قرار گیرند .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7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733800"/>
            <a:ext cx="2325609" cy="2609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17-905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895600"/>
            <a:ext cx="2971800" cy="37966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طریقۀ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نصب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کانالی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کانالی باید در محلی نصب گردد که ارتعاشات دستگاه به آن آسیب نرساند .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محل قرار گیری </a:t>
            </a: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بالب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باید کاملا تمیز و عاری از هر نوع عایق حرارتی باشد .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هنگامی که </a:t>
            </a: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بالب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درون کانال قرار می گیرد باید آن را با بست مخصوص محکم نمود .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هنگامی که </a:t>
            </a: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بالب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درون </a:t>
            </a: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لولۀ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آب قرار می گیرد غلاف مناسب با </a:t>
            </a: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بالب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انتحاب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نصب گردد .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امکان دسترسی جهت تنظیم و </a:t>
            </a: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احیاناً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تغییر در رنج یا </a:t>
            </a: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دیفرنشیال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وجود داشته باشد .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داشتن سیم </a:t>
            </a:r>
            <a:r>
              <a:rPr lang="fa-IR" sz="20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ارت</a:t>
            </a:r>
            <a:r>
              <a:rPr lang="fa-IR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برای جلوگیری از خطر برق گرفتگی رعایت شود .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endParaRPr lang="en-US" sz="20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طریقۀ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نصب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کانالی</a:t>
            </a:r>
            <a:endParaRPr lang="en-US" dirty="0"/>
          </a:p>
        </p:txBody>
      </p:sp>
      <p:pic>
        <p:nvPicPr>
          <p:cNvPr id="4" name="Content Placeholder 3" descr="booster_fans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828800"/>
            <a:ext cx="6635799" cy="44957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آنتی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فریز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محل نصب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برای جلوگیری از انجماد آب در </a:t>
            </a:r>
            <a:r>
              <a:rPr lang="fa-IR" sz="2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کویل</a:t>
            </a: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های </a:t>
            </a:r>
            <a:r>
              <a:rPr lang="fa-IR" sz="2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برودتی</a:t>
            </a: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یا حرارتی که در زمستان در معرض جریان هوای سرد مانند هوا ساز و یا </a:t>
            </a:r>
            <a:r>
              <a:rPr lang="fa-IR" sz="2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سیستمهایی</a:t>
            </a: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که صد در صد در زمستان از هوای تازه استفاده می کنند کاربرد دارد 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محل نصب آن در </a:t>
            </a:r>
            <a:r>
              <a:rPr lang="fa-IR" sz="2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اواپراتورهای</a:t>
            </a: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آبی در سردترین </a:t>
            </a:r>
            <a:r>
              <a:rPr lang="fa-IR" sz="2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نقطۀ</a:t>
            </a: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اواپراتور</a:t>
            </a: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 که معمولاً در قسمت خروجی گاز و زیر </a:t>
            </a:r>
            <a:r>
              <a:rPr lang="fa-IR" sz="2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پوستۀ</a:t>
            </a: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اواپراتور</a:t>
            </a:r>
            <a:r>
              <a:rPr lang="fa-IR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می باشد .</a:t>
            </a:r>
          </a:p>
          <a:p>
            <a:pPr algn="just" rtl="1">
              <a:lnSpc>
                <a:spcPct val="150000"/>
              </a:lnSpc>
              <a:buNone/>
            </a:pPr>
            <a:endParaRPr lang="en-US" sz="2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slow"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عوامل قطع مدار توسط آنتی </a:t>
            </a:r>
            <a:r>
              <a:rPr lang="fa-IR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فریز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endParaRPr lang="fa-IR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کاهش بیش از حد فشار ، در قسمت کم فشار سیستم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دبی جریانی آب </a:t>
            </a:r>
            <a:r>
              <a:rPr lang="fa-IR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اواپراتور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کاهش پیدا کند و یا درست محاسبه نشود 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آب برگشتی عمل نکند و یا درست تنظیم نباشد 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ظرفیت </a:t>
            </a:r>
            <a:r>
              <a:rPr lang="fa-IR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برودتی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سیستم بیش از حد نیاز باشد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endParaRPr lang="en-US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آنتی </a:t>
            </a:r>
            <a:r>
              <a:rPr lang="fa-IR" sz="4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فریز</a:t>
            </a:r>
            <a:endParaRPr lang="en-US" sz="4800" dirty="0"/>
          </a:p>
        </p:txBody>
      </p:sp>
      <p:pic>
        <p:nvPicPr>
          <p:cNvPr id="4" name="Content Placeholder 3" descr="1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43000" y="990600"/>
            <a:ext cx="10287000" cy="634288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slow"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9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 درجه حرارت سیم </a:t>
            </a:r>
            <a:r>
              <a:rPr lang="fa-IR" sz="395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پیچهای</a:t>
            </a:r>
            <a:r>
              <a:rPr lang="fa-IR" sz="395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موتور کمپرسور</a:t>
            </a:r>
            <a:endParaRPr lang="en-US" sz="3950" dirty="0"/>
          </a:p>
        </p:txBody>
      </p:sp>
      <p:pic>
        <p:nvPicPr>
          <p:cNvPr id="4" name="Content Placeholder 4" descr="1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" y="1143000"/>
            <a:ext cx="9053700" cy="5486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دیجیتالی</a:t>
            </a:r>
            <a:endParaRPr lang="en-US" dirty="0"/>
          </a:p>
        </p:txBody>
      </p:sp>
      <p:pic>
        <p:nvPicPr>
          <p:cNvPr id="5" name="Content Placeholder 4" descr="sappf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438008">
            <a:off x="152400" y="2133600"/>
            <a:ext cx="4343400" cy="31733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به علت محدودیت در عبور جریان الکتریکی از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سنسورهای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این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بایستی در مدار طوری استفاده گردد که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به طور غیر مستقیم در مدار فرمان اصلی قرار گیرد 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کاربرد این نوع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پکیج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های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برودتی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یا سیستم های حرارت مرکزی می باشد .</a:t>
            </a:r>
            <a:endParaRPr lang="en-US" sz="2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Baskerville Old Face" panose="02020602080505020303" pitchFamily="18" charset="0"/>
              </a:rPr>
              <a:t>www.tasisathb.blogfa.com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a-IR" sz="3600" b="1" dirty="0">
                <a:solidFill>
                  <a:srgbClr val="FF0000"/>
                </a:solidFill>
              </a:rPr>
              <a:t>فصل دوم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fa-I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 کننده های درجه حرارت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سیستم های کنترل تاسیسات حرارتی و برودتی</a:t>
            </a:r>
          </a:p>
          <a:p>
            <a:pPr algn="ctr">
              <a:lnSpc>
                <a:spcPct val="150000"/>
              </a:lnSpc>
              <a:buNone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تالیف : مهندسان کاظمی و خیبری زاده</a:t>
            </a:r>
          </a:p>
          <a:p>
            <a:pPr algn="ctr">
              <a:lnSpc>
                <a:spcPct val="150000"/>
              </a:lnSpc>
              <a:buNone/>
            </a:pP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تنظیم :دانشجویان مهندسی تاسیسات دانشگاه آزاد اسلامی بندرلنگه د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دیجیتالی</a:t>
            </a:r>
            <a:endParaRPr lang="en-US" dirty="0"/>
          </a:p>
        </p:txBody>
      </p:sp>
      <p:pic>
        <p:nvPicPr>
          <p:cNvPr id="4" name="Content Placeholder 3" descr="1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657197"/>
            <a:ext cx="8229600" cy="44119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slow"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ساعت دار</a:t>
            </a:r>
            <a:endParaRPr lang="en-US" dirty="0"/>
          </a:p>
        </p:txBody>
      </p:sp>
      <p:pic>
        <p:nvPicPr>
          <p:cNvPr id="5" name="Content Placeholder 4" descr="24-DT-_hdweb_thumb_20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2286000"/>
            <a:ext cx="434340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این نوع </a:t>
            </a:r>
            <a:r>
              <a:rPr lang="fa-IR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بیشتر در سرد خانه ها کاربرد دارد و علاوه بر کنترل درجه حرارت در ساعت های مختلف شبانه روز می توان عمل قطع و وصل را نیز توسط آن تغییر داد .</a:t>
            </a:r>
          </a:p>
          <a:p>
            <a:pPr algn="just" rtl="1">
              <a:lnSpc>
                <a:spcPct val="150000"/>
              </a:lnSpc>
              <a:buNone/>
            </a:pPr>
            <a:endParaRPr lang="fa-IR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مثلاً اگر سیستمی نیاز به پیش </a:t>
            </a:r>
            <a:r>
              <a:rPr lang="fa-IR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سردکن</a:t>
            </a:r>
            <a:r>
              <a:rPr lang="fa-IR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یا پیش </a:t>
            </a:r>
            <a:r>
              <a:rPr lang="fa-IR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گرمکن</a:t>
            </a:r>
            <a:r>
              <a:rPr lang="fa-IR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داشته باشد ساعت مربوطه را تنظیم کرده و دستگاه را زودتر از موعد مقرر روشن و یا خاموش می کند .</a:t>
            </a:r>
            <a:endParaRPr lang="en-US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مرحله ای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en-US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این </a:t>
            </a:r>
            <a:r>
              <a:rPr lang="fa-IR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دارای میکرو </a:t>
            </a:r>
            <a:r>
              <a:rPr lang="fa-IR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سوییچ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های بیشتر از یک مرحله است و با توجه به نیاز دستگاه ها دارای (</a:t>
            </a:r>
            <a:r>
              <a:rPr lang="en-US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(step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یا پله می باشد 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مثلاً برای قطع و وصل کردن یک کمپرسور که مجهز به سیستم تغییر ظرفیت است می توان به تعداد </a:t>
            </a:r>
            <a:r>
              <a:rPr lang="fa-IR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سیلندرهایی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که بی </a:t>
            </a:r>
            <a:r>
              <a:rPr lang="fa-IR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بارمی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شوند میکرو </a:t>
            </a:r>
            <a:r>
              <a:rPr lang="fa-IR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سوییچ</a:t>
            </a:r>
            <a:r>
              <a:rPr lang="fa-IR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انتخاب نمود .</a:t>
            </a:r>
            <a:endParaRPr lang="en-US" sz="22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slow"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مرحله ای</a:t>
            </a:r>
            <a:endParaRPr lang="en-US" dirty="0"/>
          </a:p>
        </p:txBody>
      </p:sp>
      <p:pic>
        <p:nvPicPr>
          <p:cNvPr id="4" name="Content Placeholder 3" descr="19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38400" y="1143000"/>
            <a:ext cx="12649200" cy="55650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slow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تدریجی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های تدریجی بر خلاف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های قطع و وصل فاقد میکرو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سوییچ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بوده و بجای آن از یک مقاومت متغیر (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رئوستا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برای فرمان دادن و کنترل درجه حرارت استفاده شده است . بطوریکه تغییرات درجه حرارت می تواند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رئوستا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را تغییر داده و باعث شود مقاومت بین </a:t>
            </a:r>
            <a:r>
              <a:rPr lang="fa-IR" sz="2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ترمینال</a:t>
            </a:r>
            <a:r>
              <a:rPr lang="fa-IR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 کم و یا زیاد شود و باعث تغییر آن گردد .</a:t>
            </a:r>
            <a:endParaRPr lang="en-US" sz="2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Gas_Heater_Thermostat_su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572000"/>
            <a:ext cx="2552700" cy="1704975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تدریجی</a:t>
            </a:r>
            <a:endParaRPr lang="en-US" dirty="0"/>
          </a:p>
        </p:txBody>
      </p:sp>
      <p:pic>
        <p:nvPicPr>
          <p:cNvPr id="6" name="Content Placeholder 5" descr="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145927"/>
            <a:ext cx="8229600" cy="343450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slow"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تدریجی یک فصلی</a:t>
            </a:r>
            <a:endParaRPr lang="en-US" dirty="0"/>
          </a:p>
        </p:txBody>
      </p:sp>
      <p:pic>
        <p:nvPicPr>
          <p:cNvPr id="4" name="Content Placeholder 3" descr="2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104" y="1600200"/>
            <a:ext cx="7441792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تدریجی دو فصلی</a:t>
            </a:r>
            <a:endParaRPr lang="en-US" dirty="0"/>
          </a:p>
        </p:txBody>
      </p:sp>
      <p:pic>
        <p:nvPicPr>
          <p:cNvPr id="4" name="Content Placeholder 3" descr="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66800" y="1295400"/>
            <a:ext cx="10668000" cy="54101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spd="slow"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استپ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کنترلر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انواع آن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buNone/>
            </a:pPr>
            <a:endParaRPr lang="fa-IR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یک کنترل </a:t>
            </a:r>
            <a:r>
              <a:rPr lang="fa-IR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کنندۀ</a:t>
            </a:r>
            <a:r>
              <a:rPr lang="fa-IR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درجه حرارت پله ای است که اغلب در سیستمهای تهویه </a:t>
            </a:r>
            <a:r>
              <a:rPr lang="fa-IR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مطبوع</a:t>
            </a:r>
            <a:r>
              <a:rPr lang="fa-IR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تابستانی و در دستگاههایی که ظرفیت </a:t>
            </a:r>
            <a:r>
              <a:rPr lang="fa-IR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برودتی</a:t>
            </a:r>
            <a:r>
              <a:rPr lang="fa-IR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آنها زیاد باشد بکار می رود . زیرا در </a:t>
            </a:r>
            <a:r>
              <a:rPr lang="fa-IR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سیستمهایی</a:t>
            </a:r>
            <a:r>
              <a:rPr lang="fa-IR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که دارای ظرفیت زیادی باشند خاموش و روشن کردن کمپرسور ها مقرون به صرفه نیست .</a:t>
            </a:r>
          </a:p>
          <a:p>
            <a:pPr algn="just" rtl="1">
              <a:lnSpc>
                <a:spcPct val="150000"/>
              </a:lnSpc>
              <a:buNone/>
            </a:pPr>
            <a:endParaRPr lang="fa-IR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با توجه به نوع سیستم ، شرایط آب و هوایی ، تعداد </a:t>
            </a:r>
            <a:r>
              <a:rPr lang="fa-IR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میکروسوئیچهای</a:t>
            </a:r>
            <a:r>
              <a:rPr lang="fa-IR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مورد نیاز ، کورس </a:t>
            </a:r>
            <a:r>
              <a:rPr lang="fa-IR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موتورهای</a:t>
            </a:r>
            <a:r>
              <a:rPr lang="fa-IR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تدریجی بکار گرفته شده و عمر مفید آنها انتخاب می گردند و به دو نوع </a:t>
            </a:r>
            <a:r>
              <a:rPr lang="fa-IR" sz="24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الکترو</a:t>
            </a:r>
            <a:r>
              <a:rPr lang="fa-IR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مکانیکی و الکترونیکی ساخته می شوند .</a:t>
            </a:r>
            <a:endParaRPr lang="en-US" sz="24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slow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استپ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کنترلر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الکترو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مکانیکی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just" rtl="1">
              <a:buNone/>
            </a:pPr>
            <a:endParaRPr lang="fa-IR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این کنترل کننده از یک موتور تدریجی با کورس 160 درجه و تعدادی میکرو </a:t>
            </a:r>
            <a:r>
              <a:rPr lang="fa-IR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سوئیچ</a:t>
            </a:r>
            <a:r>
              <a:rPr lang="fa-IR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قطع و وصل تشکیل شده است . موتور تدریجی فرمان خود را از یک </a:t>
            </a:r>
            <a:r>
              <a:rPr lang="fa-IR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تدریجی یک فصلی دریافت می کند .</a:t>
            </a:r>
          </a:p>
          <a:p>
            <a:pPr algn="just" rtl="1">
              <a:buNone/>
            </a:pPr>
            <a:endParaRPr lang="en-US" sz="24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مقدمه</a:t>
            </a:r>
            <a:endParaRPr 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کنترل در پیشرفت صنعت و تکنولوژی نقش ارزنده ای را ایفا می کند و علاوه بر نقش کلیدی که در سیستم های مدیریتی جامعه و مدیریت ساختمان یک مجموعه دارد ، در بسیاری از دستگاههای صنعتی از اجزای اساسی و لاینفک آن محسوب می شود .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در کنار سیستمهای کنترل ایجاد شرایط راحتی انسانها به منظور دقت و افزایش </a:t>
            </a:r>
            <a:r>
              <a:rPr lang="fa-IR" sz="2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راندمان</a:t>
            </a:r>
            <a:r>
              <a:rPr lang="fa-IR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کاری عوامل بایستی مد نظر قرار گیرد ، لذا به کمک سیستمهای کنترل می توان با اطمینان از عملکرد بهینه در سیستمهای پویا ، بهبود کیفیت ، ارزانتر شدن محصول و صرفه جویی در مصرف انرژی و بدون حضور فیزیکی اشخاص ، یک مجموعه را هدایت نمود .  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طریقۀ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تنظیم میکرو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سوئیچها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هر میکرو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سوئیچ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که در مقابل یک بادامک یا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دایرۀ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گریز از مرکز قرار می گیرد دارای سه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ترمینال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(مشترک ، معمولاً باز ، معمولاً بسته) می باشد که بر حسب نوع سیستم کنترل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وطراحی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مدار تنظیم آنها متفاوت می باشد و یا اینکه در یک سیستم تمام میکرو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سوئیچها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را بطور یکنواخت تنظیم نموده و بکار گرفت .</a:t>
            </a:r>
            <a:endParaRPr lang="en-US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 descr="2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85800" y="3581400"/>
            <a:ext cx="8915401" cy="32766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استپ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کنترلر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الکترونیکی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اساس کار </a:t>
            </a:r>
            <a:r>
              <a:rPr lang="fa-IR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کنترلرهای</a:t>
            </a:r>
            <a:r>
              <a:rPr lang="fa-I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الکترونیکی بر مبنای تغییرات جریان و یا ولتاژ می باشد .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Picture 3" descr="1-wire-thermost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8474">
            <a:off x="2325289" y="3058776"/>
            <a:ext cx="4258502" cy="30956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آنتالپی</a:t>
            </a:r>
            <a:endParaRPr lang="en-US" dirty="0"/>
          </a:p>
        </p:txBody>
      </p:sp>
      <p:pic>
        <p:nvPicPr>
          <p:cNvPr id="5" name="Content Placeholder 4" descr="rs485-sensor.jpg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1639571"/>
            <a:ext cx="3048000" cy="44865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200000"/>
              </a:lnSpc>
              <a:buNone/>
            </a:pP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کنترل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آنتالپی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 واقع یک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کنترلر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یا کنترل اصلی یک دستگاه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هواساز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 زیرا دارای چند پارامتر ورودی مانند درجه حرارت خشک (</a:t>
            </a:r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(DB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درجه حرارت مرطوب (</a:t>
            </a:r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WB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می باشد که در مقدار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آنتالپی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یک سیستم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هواساز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  یا </a:t>
            </a:r>
            <a:r>
              <a:rPr lang="fa-IR" sz="2000" b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هوارسان</a:t>
            </a:r>
            <a:r>
              <a:rPr lang="fa-IR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موثر است .</a:t>
            </a:r>
            <a:endParaRPr lang="en-US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طرز تنظیم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کنترل کننده ای به کنترل تفاضلی وصل کننده مجهز باشد و روی پیچ کنترل مرحلۀ اول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cut-out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(پیچ قطع کننده) نوشته شده باشد و روی پیچ دوم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cut-in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(پیچ تنظیم وصل) نوشته شده باشد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cut-in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(پیچ وصل کننده) مخصوص </a:t>
            </a:r>
            <a:r>
              <a:rPr lang="fa-I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دیفرنشیال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(کنترل تفاضلی) و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cut-out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برال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تنظیم دامنه است .</a:t>
            </a:r>
          </a:p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کنترل کننده به </a:t>
            </a:r>
            <a:r>
              <a:rPr lang="fa-I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دیفرنشیال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قطع کننده مجهز است عکس حالت فوق خواهد بود .</a:t>
            </a:r>
          </a:p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کنترل </a:t>
            </a:r>
            <a:r>
              <a:rPr lang="fa-I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تفاضل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از نوع دو طرفه باشد یعنی درجه حرارت قطع شدن و وصل شدن را تواماً کنترل کند...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troubleshoot-thermostat-800X8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1971770"/>
            <a:ext cx="4038600" cy="378282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spd="slow">
    <p:pull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طرز تنظیم </a:t>
            </a:r>
            <a:r>
              <a:rPr lang="fa-I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>
              <a:lnSpc>
                <a:spcPct val="200000"/>
              </a:lnSpc>
              <a:buNone/>
            </a:pPr>
            <a:endParaRPr lang="fa-I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کنترل کننده ای به کنترل تفاضلی وصل کننده مجهز باشد و روی پیچ کنترل مرحلۀ اول  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cut-out</a:t>
            </a: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(پیچ قطع کننده) نوشته شده باشد و روی پیچ دوم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cut-in</a:t>
            </a: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(پیچ تنظیم وصل) نوشته شده باشد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cut-in</a:t>
            </a: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(پیچ وصل کننده) مخصوص </a:t>
            </a:r>
            <a:r>
              <a:rPr lang="fa-I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دیفرنشیال</a:t>
            </a: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(کنترل تفاضلی) و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cut-out</a:t>
            </a: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برال</a:t>
            </a: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تنظیم دامنه است .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کنترل کننده به </a:t>
            </a:r>
            <a:r>
              <a:rPr lang="fa-I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دیفرنشیال</a:t>
            </a: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قطع کننده مجهز است عکس حالت فوق خواهد بود .</a:t>
            </a:r>
          </a:p>
          <a:p>
            <a:pPr algn="just" rtl="1">
              <a:lnSpc>
                <a:spcPct val="200000"/>
              </a:lnSpc>
              <a:buFont typeface="Courier New" pitchFamily="49" charset="0"/>
              <a:buChar char="o"/>
            </a:pP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اگر کنترل </a:t>
            </a:r>
            <a:r>
              <a:rPr lang="fa-I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تفاضل</a:t>
            </a:r>
            <a:r>
              <a:rPr lang="fa-I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از نوع دو طرفه باشد یعنی درجه حرارت قطع شدن و وصل شدن را تواماً کنترل کند...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ourier New" pitchFamily="49" charset="0"/>
              <a:buChar char="o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 descr="troubleshoot-thermostat-800X8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152400"/>
            <a:ext cx="2209800" cy="206984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Baskerville Old Face" panose="02020602080505020303" pitchFamily="18" charset="0"/>
              </a:rPr>
              <a:t>www.tasisathb.blogfa.com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fa-IR" sz="11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پایان</a:t>
            </a:r>
            <a:endParaRPr lang="en-US" sz="1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تعریف </a:t>
            </a:r>
            <a:r>
              <a:rPr lang="fa-IR" sz="5400" b="1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endParaRPr lang="en-US" sz="5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thermostat-349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1393134">
            <a:off x="381000" y="1371600"/>
            <a:ext cx="3711915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 rtl="1">
              <a:buNone/>
            </a:pPr>
            <a:endParaRPr lang="fa-IR" sz="2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buNone/>
            </a:pPr>
            <a:r>
              <a:rPr lang="fa-IR" sz="27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</a:t>
            </a:r>
            <a:r>
              <a:rPr lang="fa-IR" sz="27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</a:t>
            </a:r>
            <a:r>
              <a:rPr lang="fa-IR" sz="27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19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fa-IR" sz="27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حرارت )</a:t>
            </a:r>
          </a:p>
          <a:p>
            <a:pPr algn="ctr" rtl="1">
              <a:buNone/>
            </a:pPr>
            <a:r>
              <a:rPr lang="fa-IR" sz="27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استات </a:t>
            </a:r>
            <a:r>
              <a:rPr lang="fa-IR" sz="19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fa-IR" sz="27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قطع و وصل )</a:t>
            </a:r>
            <a:endParaRPr lang="en-US" sz="27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buNone/>
            </a:pPr>
            <a:endParaRPr lang="en-US" sz="2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وسیله ای است که برای کنترل درجه حرارت یک سیستم گرمایی یا </a:t>
            </a:r>
            <a:r>
              <a:rPr lang="fa-I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سرمایی</a:t>
            </a: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مورد استفاده قرار می گیرد. به عبارت دیگر </a:t>
            </a:r>
            <a:r>
              <a:rPr lang="fa-I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، کنترل </a:t>
            </a:r>
            <a:r>
              <a:rPr lang="fa-IR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کنندۀ</a:t>
            </a:r>
            <a:r>
              <a:rPr lang="fa-IR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درجه حرارت می باشد 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 کنترل کننده ها</a:t>
            </a:r>
            <a:endParaRPr lang="en-US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a-IR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Operating  controls )</a:t>
            </a:r>
          </a:p>
          <a:p>
            <a:pPr>
              <a:buNone/>
            </a:pP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 Primary  controls )</a:t>
            </a:r>
          </a:p>
          <a:p>
            <a:pPr>
              <a:buNone/>
            </a:pP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 Limit  controls 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417638"/>
            <a:ext cx="4038600" cy="4525963"/>
          </a:xfrm>
        </p:spPr>
        <p:txBody>
          <a:bodyPr/>
          <a:lstStyle/>
          <a:p>
            <a:pPr algn="r" rtl="1">
              <a:buNone/>
            </a:pPr>
            <a:endParaRPr lang="fa-IR" dirty="0">
              <a:solidFill>
                <a:srgbClr val="660033"/>
              </a:solidFill>
            </a:endParaRPr>
          </a:p>
          <a:p>
            <a:pPr algn="r" rtl="1">
              <a:buNone/>
            </a:pP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None/>
            </a:pPr>
            <a:r>
              <a:rPr lang="fa-IR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 کننده های تحریک کننده</a:t>
            </a:r>
          </a:p>
          <a:p>
            <a:pPr algn="r" rtl="1">
              <a:buNone/>
            </a:pPr>
            <a:endParaRPr lang="fa-IR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None/>
            </a:pPr>
            <a:r>
              <a:rPr lang="fa-IR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 کننده های اولیه و اصلی</a:t>
            </a:r>
          </a:p>
          <a:p>
            <a:pPr algn="r" rtl="1">
              <a:buNone/>
            </a:pPr>
            <a:endParaRPr lang="fa-IR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None/>
            </a:pPr>
            <a:r>
              <a:rPr lang="fa-IR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کنترل کننده های حد (ایمنی)</a:t>
            </a:r>
            <a:endParaRPr lang="en-US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0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0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انواع </a:t>
            </a:r>
            <a:r>
              <a:rPr lang="fa-IR" sz="5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5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</a:t>
            </a:r>
            <a:endParaRPr lang="en-US" sz="5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بی متال</a:t>
            </a:r>
          </a:p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fa-I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فانوسه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ای</a:t>
            </a:r>
          </a:p>
          <a:p>
            <a:pPr algn="just" rtl="1">
              <a:buNone/>
            </a:pP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نظر </a:t>
            </a:r>
            <a:r>
              <a:rPr lang="fa-IR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سنسور</a:t>
            </a: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دیجیتالی</a:t>
            </a:r>
          </a:p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fa-I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ترمیستوری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</a:p>
          <a:p>
            <a:pPr algn="just" rtl="1">
              <a:buNone/>
            </a:pPr>
            <a:r>
              <a:rPr lang="fa-IR" sz="2000" dirty="0">
                <a:solidFill>
                  <a:srgbClr val="C00000"/>
                </a:solidFill>
              </a:rPr>
              <a:t>                                     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یک مرحله ای</a:t>
            </a:r>
            <a:endParaRPr lang="fa-IR" sz="2000" dirty="0">
              <a:solidFill>
                <a:srgbClr val="C00000"/>
              </a:solidFill>
            </a:endParaRPr>
          </a:p>
          <a:p>
            <a:pPr algn="just" rtl="1">
              <a:buNone/>
            </a:pP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نظر مراحل کار                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چند مرحله ای</a:t>
            </a:r>
          </a:p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پله ای</a:t>
            </a:r>
          </a:p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حرارتی   </a:t>
            </a:r>
          </a:p>
          <a:p>
            <a:pPr algn="just" rtl="1">
              <a:buNone/>
            </a:pPr>
            <a:r>
              <a:rPr lang="fa-IR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ازنقطه</a:t>
            </a: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نظر حرارت</a:t>
            </a:r>
          </a:p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r>
              <a:rPr lang="fa-I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برودتی</a:t>
            </a:r>
            <a:endParaRPr lang="fa-I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</a:t>
            </a:r>
            <a:endParaRPr lang="fa-I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fa-IR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اطاقی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a-I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rtl="1">
              <a:buNone/>
            </a:pP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نظر محل نصب         </a:t>
            </a:r>
          </a:p>
          <a:p>
            <a:pPr marL="457200" indent="-457200"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کانالی</a:t>
            </a:r>
          </a:p>
          <a:p>
            <a:pPr marL="457200" indent="-457200"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قطع و وصل</a:t>
            </a:r>
          </a:p>
          <a:p>
            <a:pPr marL="457200" indent="-457200" algn="just" rtl="1">
              <a:buNone/>
            </a:pP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نظر نوع عملکرد</a:t>
            </a:r>
          </a:p>
          <a:p>
            <a:pPr marL="457200" indent="-457200"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تدریجی</a:t>
            </a:r>
          </a:p>
          <a:p>
            <a:pPr marL="457200" indent="-457200"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تابستانی</a:t>
            </a:r>
          </a:p>
          <a:p>
            <a:pPr marL="457200" indent="-457200" algn="just" rtl="1">
              <a:buNone/>
            </a:pP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نظر فصلی                       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زمستانی</a:t>
            </a: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457200" indent="-457200"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r>
              <a:rPr lang="fa-I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 فصلی </a:t>
            </a:r>
          </a:p>
          <a:p>
            <a:pPr marL="457200" indent="-457200"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زیر صفر</a:t>
            </a:r>
          </a:p>
          <a:p>
            <a:pPr marL="457200" indent="-457200" algn="just" rtl="1">
              <a:buNone/>
            </a:pP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از نظر رنج      </a:t>
            </a:r>
          </a:p>
          <a:p>
            <a:pPr marL="457200" indent="-457200" algn="just" rtl="1">
              <a:buNone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بالای صفر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6019800" y="2209800"/>
            <a:ext cx="6096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rot="10800000">
            <a:off x="6019800" y="1828800"/>
            <a:ext cx="6096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>
            <a:off x="6019800" y="2895600"/>
            <a:ext cx="6096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 flipV="1">
            <a:off x="6019800" y="3276600"/>
            <a:ext cx="6096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>
            <a:off x="6019800" y="4419600"/>
            <a:ext cx="6096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0800000">
            <a:off x="6019800" y="3962400"/>
            <a:ext cx="6096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0800000" flipV="1">
            <a:off x="6019800" y="4419600"/>
            <a:ext cx="6096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0800000">
            <a:off x="6019800" y="5105400"/>
            <a:ext cx="6096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 flipV="1">
            <a:off x="6019800" y="5486400"/>
            <a:ext cx="6096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0800000">
            <a:off x="1981200" y="1828800"/>
            <a:ext cx="838200" cy="762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rot="10800000">
            <a:off x="1981200" y="2590800"/>
            <a:ext cx="8382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/>
          <p:nvPr/>
        </p:nvCxnSpPr>
        <p:spPr>
          <a:xfrm rot="10800000">
            <a:off x="1981200" y="2133600"/>
            <a:ext cx="762000" cy="457200"/>
          </a:xfrm>
          <a:prstGeom prst="bentConnector3">
            <a:avLst>
              <a:gd name="adj1" fmla="val 45663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10800000" flipV="1">
            <a:off x="1981200" y="2590800"/>
            <a:ext cx="838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/>
          <p:nvPr/>
        </p:nvCxnSpPr>
        <p:spPr>
          <a:xfrm rot="10800000">
            <a:off x="1981200" y="3657600"/>
            <a:ext cx="8382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 rot="10800000">
            <a:off x="1981200" y="4038600"/>
            <a:ext cx="685800" cy="1588"/>
          </a:xfrm>
          <a:prstGeom prst="bentConnector3">
            <a:avLst>
              <a:gd name="adj1" fmla="val 4196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rot="10800000" flipV="1">
            <a:off x="1981200" y="4038600"/>
            <a:ext cx="8382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rot="10800000">
            <a:off x="1981200" y="4724400"/>
            <a:ext cx="6858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/>
          <p:nvPr/>
        </p:nvCxnSpPr>
        <p:spPr>
          <a:xfrm rot="10800000" flipV="1">
            <a:off x="1981200" y="5105400"/>
            <a:ext cx="685800" cy="381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های سیستم های گرم کننده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a-IR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ترموستات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هایی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که با بالا رفتن درجه حرارت محیط یا سیستمی که دمای آن کنترل می گردد به دستگاه تولید حرارت و یا سیستم کنترل مورد نظر فرمان قطع مدار و بر عکس با پایین آمدن درجه حرارت همان سیستم فرمان وصل به یک وسیله و یا دستگاه الکتریکی را می دهند . متداولترین نوع آن </a:t>
            </a:r>
            <a:r>
              <a:rPr lang="fa-IR" sz="2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آکوستات</a:t>
            </a:r>
            <a:r>
              <a:rPr lang="fa-IR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است .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3810000"/>
            <a:ext cx="5410200" cy="304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آکوستات</a:t>
            </a:r>
            <a:endParaRPr lang="en-US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00200"/>
            <a:ext cx="1097280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10C2-AA79-45CE-8965-03D2CADD1B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771</TotalTime>
  <Words>1988</Words>
  <Application>Microsoft Office PowerPoint</Application>
  <PresentationFormat>On-screen Show (4:3)</PresentationFormat>
  <Paragraphs>230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جزوه درس سیستمهای کنترل</vt:lpstr>
      <vt:lpstr>www.tasisathb.blogfa.com</vt:lpstr>
      <vt:lpstr>مقدمه</vt:lpstr>
      <vt:lpstr>تعریف ترموستات</vt:lpstr>
      <vt:lpstr>انواع کنترل کننده ها</vt:lpstr>
      <vt:lpstr>انواع ترموستات ها</vt:lpstr>
      <vt:lpstr>ترموستات های سیستم های گرم کننده</vt:lpstr>
      <vt:lpstr>آکوستات</vt:lpstr>
      <vt:lpstr>دیفرنشیال</vt:lpstr>
      <vt:lpstr>انواع آکوستات</vt:lpstr>
      <vt:lpstr>طرز قرار گرفتن آکوستات جداری در مدار</vt:lpstr>
      <vt:lpstr>ترموستات اطاقی</vt:lpstr>
      <vt:lpstr>طریقۀ قرار گیری ترموستات اطاقی در مدار (موتور فن کویل و شیر برقی) فن کویل</vt:lpstr>
      <vt:lpstr>محل نصب ترموستات اطاقی</vt:lpstr>
      <vt:lpstr>محل و طریقۀ نصب ترموستات اطاقی</vt:lpstr>
      <vt:lpstr>آنتی سیپاتور</vt:lpstr>
      <vt:lpstr>ترموستات های اطاقی مجهز به آنتی سیپاتور</vt:lpstr>
      <vt:lpstr>ترموستات دو فصلی</vt:lpstr>
      <vt:lpstr>ترموستات دو فصلی</vt:lpstr>
      <vt:lpstr>ترموستات اطاقی با کلید فن کویل</vt:lpstr>
      <vt:lpstr>ترموستات کانالی</vt:lpstr>
      <vt:lpstr>طریقۀ نصب ترموستات کانالی</vt:lpstr>
      <vt:lpstr>طریقۀ نصب ترموستات کانالی</vt:lpstr>
      <vt:lpstr> ترموستات آنتی فریز و محل نصب</vt:lpstr>
      <vt:lpstr>عوامل قطع مدار توسط آنتی فریز</vt:lpstr>
      <vt:lpstr>ترموستات آنتی فریز</vt:lpstr>
      <vt:lpstr>کنترل درجه حرارت سیم پیچهای موتور کمپرسور</vt:lpstr>
      <vt:lpstr>ترموستات دیجیتالی</vt:lpstr>
      <vt:lpstr>ترموستات دیجیتالی</vt:lpstr>
      <vt:lpstr>ترموستات ساعت دار</vt:lpstr>
      <vt:lpstr>ترموستات مرحله ای</vt:lpstr>
      <vt:lpstr>ترموستات مرحله ای</vt:lpstr>
      <vt:lpstr>ترموستات تدریجی</vt:lpstr>
      <vt:lpstr>ترموستات تدریجی</vt:lpstr>
      <vt:lpstr>ترموستات تدریجی یک فصلی</vt:lpstr>
      <vt:lpstr>ترموستات تدریجی دو فصلی</vt:lpstr>
      <vt:lpstr> استپ کنترلر و انواع آن</vt:lpstr>
      <vt:lpstr> استپ کنترلر الکترو مکانیکی</vt:lpstr>
      <vt:lpstr>طریقۀ تنظیم میکرو سوئیچها</vt:lpstr>
      <vt:lpstr>استپ کنترلر الکترونیکی</vt:lpstr>
      <vt:lpstr>کنترل آنتالپی</vt:lpstr>
      <vt:lpstr>طرز تنظیم ترموستاتها</vt:lpstr>
      <vt:lpstr>طرز تنظیم ترموستاتها</vt:lpstr>
      <vt:lpstr>www.tasisathb.blogfa.com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ahmad</dc:creator>
  <cp:lastModifiedBy>P.Andishe</cp:lastModifiedBy>
  <cp:revision>265</cp:revision>
  <dcterms:created xsi:type="dcterms:W3CDTF">2010-03-03T21:14:41Z</dcterms:created>
  <dcterms:modified xsi:type="dcterms:W3CDTF">2020-03-09T05:30:59Z</dcterms:modified>
</cp:coreProperties>
</file>