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 id="2147483770" r:id="rId2"/>
  </p:sldMasterIdLst>
  <p:notesMasterIdLst>
    <p:notesMasterId r:id="rId85"/>
  </p:notesMasterIdLst>
  <p:handoutMasterIdLst>
    <p:handoutMasterId r:id="rId86"/>
  </p:handoutMasterIdLst>
  <p:sldIdLst>
    <p:sldId id="256" r:id="rId3"/>
    <p:sldId id="290" r:id="rId4"/>
    <p:sldId id="369" r:id="rId5"/>
    <p:sldId id="370" r:id="rId6"/>
    <p:sldId id="406" r:id="rId7"/>
    <p:sldId id="407" r:id="rId8"/>
    <p:sldId id="408" r:id="rId9"/>
    <p:sldId id="360" r:id="rId10"/>
    <p:sldId id="362" r:id="rId11"/>
    <p:sldId id="361" r:id="rId12"/>
    <p:sldId id="363" r:id="rId13"/>
    <p:sldId id="364" r:id="rId14"/>
    <p:sldId id="365" r:id="rId15"/>
    <p:sldId id="371" r:id="rId16"/>
    <p:sldId id="368" r:id="rId17"/>
    <p:sldId id="372" r:id="rId18"/>
    <p:sldId id="367" r:id="rId19"/>
    <p:sldId id="373" r:id="rId20"/>
    <p:sldId id="374" r:id="rId21"/>
    <p:sldId id="375" r:id="rId22"/>
    <p:sldId id="376" r:id="rId23"/>
    <p:sldId id="377" r:id="rId24"/>
    <p:sldId id="378" r:id="rId25"/>
    <p:sldId id="379" r:id="rId26"/>
    <p:sldId id="380" r:id="rId27"/>
    <p:sldId id="431" r:id="rId28"/>
    <p:sldId id="271" r:id="rId29"/>
    <p:sldId id="381" r:id="rId30"/>
    <p:sldId id="429" r:id="rId31"/>
    <p:sldId id="437" r:id="rId32"/>
    <p:sldId id="430" r:id="rId33"/>
    <p:sldId id="432" r:id="rId34"/>
    <p:sldId id="433" r:id="rId35"/>
    <p:sldId id="434" r:id="rId36"/>
    <p:sldId id="435" r:id="rId37"/>
    <p:sldId id="436" r:id="rId38"/>
    <p:sldId id="382" r:id="rId39"/>
    <p:sldId id="358" r:id="rId40"/>
    <p:sldId id="383" r:id="rId41"/>
    <p:sldId id="270" r:id="rId42"/>
    <p:sldId id="384" r:id="rId43"/>
    <p:sldId id="385" r:id="rId44"/>
    <p:sldId id="387" r:id="rId45"/>
    <p:sldId id="388" r:id="rId46"/>
    <p:sldId id="356" r:id="rId47"/>
    <p:sldId id="390" r:id="rId48"/>
    <p:sldId id="391" r:id="rId49"/>
    <p:sldId id="392" r:id="rId50"/>
    <p:sldId id="393" r:id="rId51"/>
    <p:sldId id="394" r:id="rId52"/>
    <p:sldId id="395" r:id="rId53"/>
    <p:sldId id="396" r:id="rId54"/>
    <p:sldId id="397" r:id="rId55"/>
    <p:sldId id="398" r:id="rId56"/>
    <p:sldId id="399" r:id="rId57"/>
    <p:sldId id="400" r:id="rId58"/>
    <p:sldId id="401" r:id="rId59"/>
    <p:sldId id="402" r:id="rId60"/>
    <p:sldId id="403" r:id="rId61"/>
    <p:sldId id="404" r:id="rId62"/>
    <p:sldId id="405" r:id="rId63"/>
    <p:sldId id="409" r:id="rId64"/>
    <p:sldId id="410" r:id="rId65"/>
    <p:sldId id="411" r:id="rId66"/>
    <p:sldId id="412" r:id="rId67"/>
    <p:sldId id="413" r:id="rId68"/>
    <p:sldId id="414" r:id="rId69"/>
    <p:sldId id="415" r:id="rId70"/>
    <p:sldId id="416" r:id="rId71"/>
    <p:sldId id="417" r:id="rId72"/>
    <p:sldId id="418" r:id="rId73"/>
    <p:sldId id="419" r:id="rId74"/>
    <p:sldId id="386" r:id="rId75"/>
    <p:sldId id="420" r:id="rId76"/>
    <p:sldId id="421" r:id="rId77"/>
    <p:sldId id="422" r:id="rId78"/>
    <p:sldId id="423" r:id="rId79"/>
    <p:sldId id="424" r:id="rId80"/>
    <p:sldId id="425" r:id="rId81"/>
    <p:sldId id="426" r:id="rId82"/>
    <p:sldId id="427" r:id="rId83"/>
    <p:sldId id="428" r:id="rId8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4E06"/>
    <a:srgbClr val="378DBD"/>
    <a:srgbClr val="DB322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autoAdjust="0"/>
    <p:restoredTop sz="94660"/>
  </p:normalViewPr>
  <p:slideViewPr>
    <p:cSldViewPr>
      <p:cViewPr>
        <p:scale>
          <a:sx n="75" d="100"/>
          <a:sy n="75" d="100"/>
        </p:scale>
        <p:origin x="-122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245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ableStyles" Target="tableStyle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US"/>
          </a:p>
        </p:txBody>
      </p:sp>
      <p:sp>
        <p:nvSpPr>
          <p:cNvPr id="8397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US"/>
          </a:p>
        </p:txBody>
      </p:sp>
      <p:sp>
        <p:nvSpPr>
          <p:cNvPr id="8397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en-US"/>
          </a:p>
        </p:txBody>
      </p:sp>
      <p:sp>
        <p:nvSpPr>
          <p:cNvPr id="8397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5E92C285-4DD8-459A-A858-9313D7C119C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US"/>
          </a:p>
        </p:txBody>
      </p:sp>
      <p:sp>
        <p:nvSpPr>
          <p:cNvPr id="880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09DBA289-1307-4176-B481-7AA3C73EAA8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en.wikipedia.org/wiki/VESA" TargetMode="External"/><Relationship Id="rId7" Type="http://schemas.openxmlformats.org/officeDocument/2006/relationships/hyperlink" Target="http://en.wikipedia.org/wiki/Port-mapped_I/O" TargetMode="External"/><Relationship Id="rId2" Type="http://schemas.openxmlformats.org/officeDocument/2006/relationships/slide" Target="../slides/slide50.xml"/><Relationship Id="rId1" Type="http://schemas.openxmlformats.org/officeDocument/2006/relationships/notesMaster" Target="../notesMasters/notesMaster1.xml"/><Relationship Id="rId6" Type="http://schemas.openxmlformats.org/officeDocument/2006/relationships/hyperlink" Target="http://en.wikipedia.org/wiki/Direct_memory_access" TargetMode="External"/><Relationship Id="rId5" Type="http://schemas.openxmlformats.org/officeDocument/2006/relationships/hyperlink" Target="http://en.wikipedia.org/wiki/Memory-mapped_I/O" TargetMode="External"/><Relationship Id="rId4" Type="http://schemas.openxmlformats.org/officeDocument/2006/relationships/hyperlink" Target="http://en.wikipedia.org/wiki/Industry_Standard_Architecture"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E706C34E-8C4C-4F42-974B-611D917C6FC8}" type="slidenum">
              <a:rPr lang="en-US" smtClean="0">
                <a:latin typeface="Times New Roman" pitchFamily="18" charset="0"/>
              </a:rPr>
              <a:pPr/>
              <a:t>2</a:t>
            </a:fld>
            <a:endParaRPr lang="en-US" smtClean="0">
              <a:latin typeface="Times New Roman" pitchFamily="18" charset="0"/>
            </a:endParaRPr>
          </a:p>
        </p:txBody>
      </p:sp>
      <p:sp>
        <p:nvSpPr>
          <p:cNvPr id="89091" name="Rectangle 2"/>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89092" name="Rectangle 3"/>
          <p:cNvSpPr>
            <a:spLocks noGrp="1" noChangeArrowheads="1"/>
          </p:cNvSpPr>
          <p:nvPr>
            <p:ph type="body" idx="1"/>
          </p:nvPr>
        </p:nvSpPr>
        <p:spPr>
          <a:noFill/>
          <a:ln/>
        </p:spPr>
        <p:txBody>
          <a:bodyPr lIns="92075" tIns="46038" rIns="92075" bIns="46038"/>
          <a:lstStyle/>
          <a:p>
            <a:endParaRPr lang="fr-FR"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1E7484FA-240F-4268-8B32-75141C8CA0E9}" type="slidenum">
              <a:rPr lang="en-US" smtClean="0">
                <a:latin typeface="Times New Roman" pitchFamily="18" charset="0"/>
              </a:rPr>
              <a:pPr/>
              <a:t>11</a:t>
            </a:fld>
            <a:endParaRPr lang="en-US" smtClean="0">
              <a:latin typeface="Times New Roman" pitchFamily="18" charset="0"/>
            </a:endParaRPr>
          </a:p>
        </p:txBody>
      </p:sp>
      <p:sp>
        <p:nvSpPr>
          <p:cNvPr id="98307" name="Rectangle 2"/>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98308" name="Rectangle 3"/>
          <p:cNvSpPr>
            <a:spLocks noGrp="1" noChangeArrowheads="1"/>
          </p:cNvSpPr>
          <p:nvPr>
            <p:ph type="body" idx="1"/>
          </p:nvPr>
        </p:nvSpPr>
        <p:spPr>
          <a:noFill/>
          <a:ln/>
        </p:spPr>
        <p:txBody>
          <a:bodyPr lIns="92075" tIns="46038" rIns="92075" bIns="46038"/>
          <a:lstStyle/>
          <a:p>
            <a:endParaRPr lang="fr-FR"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EC45C96B-F068-4945-96E5-93949EDEB765}" type="slidenum">
              <a:rPr lang="en-US" smtClean="0">
                <a:latin typeface="Times New Roman" pitchFamily="18" charset="0"/>
              </a:rPr>
              <a:pPr/>
              <a:t>12</a:t>
            </a:fld>
            <a:endParaRPr lang="en-US" smtClean="0">
              <a:latin typeface="Times New Roman" pitchFamily="18" charset="0"/>
            </a:endParaRPr>
          </a:p>
        </p:txBody>
      </p:sp>
      <p:sp>
        <p:nvSpPr>
          <p:cNvPr id="99331" name="Rectangle 2"/>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99332" name="Rectangle 3"/>
          <p:cNvSpPr>
            <a:spLocks noGrp="1" noChangeArrowheads="1"/>
          </p:cNvSpPr>
          <p:nvPr>
            <p:ph type="body" idx="1"/>
          </p:nvPr>
        </p:nvSpPr>
        <p:spPr>
          <a:noFill/>
          <a:ln/>
        </p:spPr>
        <p:txBody>
          <a:bodyPr lIns="92075" tIns="46038" rIns="92075" bIns="46038"/>
          <a:lstStyle/>
          <a:p>
            <a:endParaRPr lang="fr-FR"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90C1B321-815C-47CA-A3F3-DC13A35B5527}" type="slidenum">
              <a:rPr lang="en-US" smtClean="0">
                <a:latin typeface="Times New Roman" pitchFamily="18" charset="0"/>
              </a:rPr>
              <a:pPr/>
              <a:t>13</a:t>
            </a:fld>
            <a:endParaRPr lang="en-US" smtClean="0">
              <a:latin typeface="Times New Roman" pitchFamily="18" charset="0"/>
            </a:endParaRPr>
          </a:p>
        </p:txBody>
      </p:sp>
      <p:sp>
        <p:nvSpPr>
          <p:cNvPr id="100355" name="Rectangle 2"/>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100356" name="Rectangle 3"/>
          <p:cNvSpPr>
            <a:spLocks noGrp="1" noChangeArrowheads="1"/>
          </p:cNvSpPr>
          <p:nvPr>
            <p:ph type="body" idx="1"/>
          </p:nvPr>
        </p:nvSpPr>
        <p:spPr>
          <a:noFill/>
          <a:ln/>
        </p:spPr>
        <p:txBody>
          <a:bodyPr lIns="92075" tIns="46038" rIns="92075" bIns="46038"/>
          <a:lstStyle/>
          <a:p>
            <a:endParaRPr lang="fr-FR"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9253892A-5786-484C-A213-2227A52DAB15}" type="slidenum">
              <a:rPr lang="en-US" smtClean="0">
                <a:latin typeface="Times New Roman" pitchFamily="18" charset="0"/>
              </a:rPr>
              <a:pPr/>
              <a:t>14</a:t>
            </a:fld>
            <a:endParaRPr lang="en-US" smtClean="0">
              <a:latin typeface="Times New Roman" pitchFamily="18" charset="0"/>
            </a:endParaRPr>
          </a:p>
        </p:txBody>
      </p:sp>
      <p:sp>
        <p:nvSpPr>
          <p:cNvPr id="101379" name="Rectangle 2"/>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101380" name="Rectangle 3"/>
          <p:cNvSpPr>
            <a:spLocks noGrp="1" noChangeArrowheads="1"/>
          </p:cNvSpPr>
          <p:nvPr>
            <p:ph type="body" idx="1"/>
          </p:nvPr>
        </p:nvSpPr>
        <p:spPr>
          <a:noFill/>
          <a:ln/>
        </p:spPr>
        <p:txBody>
          <a:bodyPr lIns="92075" tIns="46038" rIns="92075" bIns="46038"/>
          <a:lstStyle/>
          <a:p>
            <a:endParaRPr lang="fr-FR"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5754FEDE-4A5C-4139-B575-BEB8C1A6B646}" type="slidenum">
              <a:rPr lang="en-US" smtClean="0">
                <a:latin typeface="Times New Roman" pitchFamily="18" charset="0"/>
              </a:rPr>
              <a:pPr/>
              <a:t>15</a:t>
            </a:fld>
            <a:endParaRPr lang="en-US" smtClean="0">
              <a:latin typeface="Times New Roman" pitchFamily="18" charset="0"/>
            </a:endParaRPr>
          </a:p>
        </p:txBody>
      </p:sp>
      <p:sp>
        <p:nvSpPr>
          <p:cNvPr id="102403" name="Rectangle 2"/>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102404" name="Rectangle 3"/>
          <p:cNvSpPr>
            <a:spLocks noGrp="1" noChangeArrowheads="1"/>
          </p:cNvSpPr>
          <p:nvPr>
            <p:ph type="body" idx="1"/>
          </p:nvPr>
        </p:nvSpPr>
        <p:spPr>
          <a:noFill/>
          <a:ln/>
        </p:spPr>
        <p:txBody>
          <a:bodyPr lIns="92075" tIns="46038" rIns="92075" bIns="46038"/>
          <a:lstStyle/>
          <a:p>
            <a:endParaRPr lang="fr-FR"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036438D4-6139-4932-8CB0-F51659B0ECC0}" type="slidenum">
              <a:rPr lang="en-US" smtClean="0">
                <a:latin typeface="Times New Roman" pitchFamily="18" charset="0"/>
              </a:rPr>
              <a:pPr/>
              <a:t>16</a:t>
            </a:fld>
            <a:endParaRPr lang="en-US" smtClean="0">
              <a:latin typeface="Times New Roman" pitchFamily="18" charset="0"/>
            </a:endParaRPr>
          </a:p>
        </p:txBody>
      </p:sp>
      <p:sp>
        <p:nvSpPr>
          <p:cNvPr id="103427" name="Rectangle 2"/>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103428" name="Rectangle 3"/>
          <p:cNvSpPr>
            <a:spLocks noGrp="1" noChangeArrowheads="1"/>
          </p:cNvSpPr>
          <p:nvPr>
            <p:ph type="body" idx="1"/>
          </p:nvPr>
        </p:nvSpPr>
        <p:spPr>
          <a:noFill/>
          <a:ln/>
        </p:spPr>
        <p:txBody>
          <a:bodyPr lIns="92075" tIns="46038" rIns="92075" bIns="46038"/>
          <a:lstStyle/>
          <a:p>
            <a:endParaRPr lang="fr-FR"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E98A1E58-2814-4F4B-AAC4-5E22D3FEA5D0}" type="slidenum">
              <a:rPr lang="en-US" smtClean="0">
                <a:latin typeface="Times New Roman" pitchFamily="18" charset="0"/>
              </a:rPr>
              <a:pPr/>
              <a:t>17</a:t>
            </a:fld>
            <a:endParaRPr lang="en-US" smtClean="0">
              <a:latin typeface="Times New Roman" pitchFamily="18" charset="0"/>
            </a:endParaRPr>
          </a:p>
        </p:txBody>
      </p:sp>
      <p:sp>
        <p:nvSpPr>
          <p:cNvPr id="104451" name="Rectangle 2"/>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104452" name="Rectangle 3"/>
          <p:cNvSpPr>
            <a:spLocks noGrp="1" noChangeArrowheads="1"/>
          </p:cNvSpPr>
          <p:nvPr>
            <p:ph type="body" idx="1"/>
          </p:nvPr>
        </p:nvSpPr>
        <p:spPr>
          <a:noFill/>
          <a:ln/>
        </p:spPr>
        <p:txBody>
          <a:bodyPr lIns="92075" tIns="46038" rIns="92075" bIns="46038"/>
          <a:lstStyle/>
          <a:p>
            <a:endParaRPr lang="fr-FR"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3113DAE6-52FA-4682-A116-540453C97D61}" type="slidenum">
              <a:rPr lang="en-US" smtClean="0">
                <a:latin typeface="Times New Roman" pitchFamily="18" charset="0"/>
              </a:rPr>
              <a:pPr/>
              <a:t>18</a:t>
            </a:fld>
            <a:endParaRPr lang="en-US" smtClean="0">
              <a:latin typeface="Times New Roman" pitchFamily="18" charset="0"/>
            </a:endParaRPr>
          </a:p>
        </p:txBody>
      </p:sp>
      <p:sp>
        <p:nvSpPr>
          <p:cNvPr id="105475" name="Rectangle 2"/>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105476" name="Rectangle 3"/>
          <p:cNvSpPr>
            <a:spLocks noGrp="1" noChangeArrowheads="1"/>
          </p:cNvSpPr>
          <p:nvPr>
            <p:ph type="body" idx="1"/>
          </p:nvPr>
        </p:nvSpPr>
        <p:spPr>
          <a:noFill/>
          <a:ln/>
        </p:spPr>
        <p:txBody>
          <a:bodyPr lIns="92075" tIns="46038" rIns="92075" bIns="46038"/>
          <a:lstStyle/>
          <a:p>
            <a:endParaRPr lang="fr-FR"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95645CEA-B5D7-4A8F-BA38-9CD18ACD5525}" type="slidenum">
              <a:rPr lang="en-US" smtClean="0">
                <a:latin typeface="Times New Roman" pitchFamily="18" charset="0"/>
              </a:rPr>
              <a:pPr/>
              <a:t>19</a:t>
            </a:fld>
            <a:endParaRPr lang="en-US" smtClean="0">
              <a:latin typeface="Times New Roman" pitchFamily="18" charset="0"/>
            </a:endParaRPr>
          </a:p>
        </p:txBody>
      </p:sp>
      <p:sp>
        <p:nvSpPr>
          <p:cNvPr id="106499" name="Rectangle 2"/>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106500" name="Rectangle 3"/>
          <p:cNvSpPr>
            <a:spLocks noGrp="1" noChangeArrowheads="1"/>
          </p:cNvSpPr>
          <p:nvPr>
            <p:ph type="body" idx="1"/>
          </p:nvPr>
        </p:nvSpPr>
        <p:spPr>
          <a:noFill/>
          <a:ln/>
        </p:spPr>
        <p:txBody>
          <a:bodyPr lIns="92075" tIns="46038" rIns="92075" bIns="46038"/>
          <a:lstStyle/>
          <a:p>
            <a:endParaRPr lang="fr-FR"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49A3F8C1-FA3E-4D5A-A73D-BE0B134A5587}" type="slidenum">
              <a:rPr lang="en-US" smtClean="0">
                <a:latin typeface="Times New Roman" pitchFamily="18" charset="0"/>
              </a:rPr>
              <a:pPr/>
              <a:t>20</a:t>
            </a:fld>
            <a:endParaRPr lang="en-US" smtClean="0">
              <a:latin typeface="Times New Roman" pitchFamily="18" charset="0"/>
            </a:endParaRPr>
          </a:p>
        </p:txBody>
      </p:sp>
      <p:sp>
        <p:nvSpPr>
          <p:cNvPr id="107523" name="Rectangle 2"/>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107524" name="Rectangle 3"/>
          <p:cNvSpPr>
            <a:spLocks noGrp="1" noChangeArrowheads="1"/>
          </p:cNvSpPr>
          <p:nvPr>
            <p:ph type="body" idx="1"/>
          </p:nvPr>
        </p:nvSpPr>
        <p:spPr>
          <a:noFill/>
          <a:ln/>
        </p:spPr>
        <p:txBody>
          <a:bodyPr lIns="92075" tIns="46038" rIns="92075" bIns="46038"/>
          <a:lstStyle/>
          <a:p>
            <a:endParaRPr lang="fr-FR"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A1B84B9F-4CEF-4C12-B3F7-FF21BAEB634D}" type="slidenum">
              <a:rPr lang="en-US" smtClean="0">
                <a:latin typeface="Times New Roman" pitchFamily="18" charset="0"/>
              </a:rPr>
              <a:pPr/>
              <a:t>3</a:t>
            </a:fld>
            <a:endParaRPr lang="en-US" smtClean="0">
              <a:latin typeface="Times New Roman" pitchFamily="18" charset="0"/>
            </a:endParaRPr>
          </a:p>
        </p:txBody>
      </p:sp>
      <p:sp>
        <p:nvSpPr>
          <p:cNvPr id="90115" name="Rectangle 2"/>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90116" name="Rectangle 3"/>
          <p:cNvSpPr>
            <a:spLocks noGrp="1" noChangeArrowheads="1"/>
          </p:cNvSpPr>
          <p:nvPr>
            <p:ph type="body" idx="1"/>
          </p:nvPr>
        </p:nvSpPr>
        <p:spPr>
          <a:noFill/>
          <a:ln/>
        </p:spPr>
        <p:txBody>
          <a:bodyPr lIns="92075" tIns="46038" rIns="92075" bIns="46038"/>
          <a:lstStyle/>
          <a:p>
            <a:endParaRPr lang="fr-FR"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43A8697B-24F1-441B-A2F2-9C9FEFC1E04F}" type="slidenum">
              <a:rPr lang="en-US" smtClean="0">
                <a:latin typeface="Times New Roman" pitchFamily="18" charset="0"/>
              </a:rPr>
              <a:pPr/>
              <a:t>21</a:t>
            </a:fld>
            <a:endParaRPr lang="en-US" smtClean="0">
              <a:latin typeface="Times New Roman" pitchFamily="18" charset="0"/>
            </a:endParaRPr>
          </a:p>
        </p:txBody>
      </p:sp>
      <p:sp>
        <p:nvSpPr>
          <p:cNvPr id="108547" name="Rectangle 2"/>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108548" name="Rectangle 3"/>
          <p:cNvSpPr>
            <a:spLocks noGrp="1" noChangeArrowheads="1"/>
          </p:cNvSpPr>
          <p:nvPr>
            <p:ph type="body" idx="1"/>
          </p:nvPr>
        </p:nvSpPr>
        <p:spPr>
          <a:noFill/>
          <a:ln/>
        </p:spPr>
        <p:txBody>
          <a:bodyPr lIns="92075" tIns="46038" rIns="92075" bIns="46038"/>
          <a:lstStyle/>
          <a:p>
            <a:endParaRPr lang="fr-FR"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C3BF2177-C080-419B-85E3-49443D6E0C67}" type="slidenum">
              <a:rPr lang="en-US" smtClean="0">
                <a:latin typeface="Times New Roman" pitchFamily="18" charset="0"/>
              </a:rPr>
              <a:pPr/>
              <a:t>22</a:t>
            </a:fld>
            <a:endParaRPr lang="en-US" smtClean="0">
              <a:latin typeface="Times New Roman" pitchFamily="18" charset="0"/>
            </a:endParaRPr>
          </a:p>
        </p:txBody>
      </p:sp>
      <p:sp>
        <p:nvSpPr>
          <p:cNvPr id="109571" name="Rectangle 2"/>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109572" name="Rectangle 3"/>
          <p:cNvSpPr>
            <a:spLocks noGrp="1" noChangeArrowheads="1"/>
          </p:cNvSpPr>
          <p:nvPr>
            <p:ph type="body" idx="1"/>
          </p:nvPr>
        </p:nvSpPr>
        <p:spPr>
          <a:noFill/>
          <a:ln/>
        </p:spPr>
        <p:txBody>
          <a:bodyPr lIns="92075" tIns="46038" rIns="92075" bIns="46038"/>
          <a:lstStyle/>
          <a:p>
            <a:endParaRPr lang="fr-FR"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D608E930-DCF1-4260-B9E5-8DBB1C37B07D}" type="slidenum">
              <a:rPr lang="en-US" smtClean="0">
                <a:latin typeface="Times New Roman" pitchFamily="18" charset="0"/>
              </a:rPr>
              <a:pPr/>
              <a:t>23</a:t>
            </a:fld>
            <a:endParaRPr lang="en-US" smtClean="0">
              <a:latin typeface="Times New Roman" pitchFamily="18" charset="0"/>
            </a:endParaRPr>
          </a:p>
        </p:txBody>
      </p:sp>
      <p:sp>
        <p:nvSpPr>
          <p:cNvPr id="110595" name="Rectangle 2"/>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110596" name="Rectangle 3"/>
          <p:cNvSpPr>
            <a:spLocks noGrp="1" noChangeArrowheads="1"/>
          </p:cNvSpPr>
          <p:nvPr>
            <p:ph type="body" idx="1"/>
          </p:nvPr>
        </p:nvSpPr>
        <p:spPr>
          <a:noFill/>
          <a:ln/>
        </p:spPr>
        <p:txBody>
          <a:bodyPr lIns="92075" tIns="46038" rIns="92075" bIns="46038"/>
          <a:lstStyle/>
          <a:p>
            <a:endParaRPr lang="fr-FR"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2A8B3AAE-E1B1-48FB-977D-23EBA0AC5FD3}" type="slidenum">
              <a:rPr lang="en-US" smtClean="0">
                <a:latin typeface="Times New Roman" pitchFamily="18" charset="0"/>
              </a:rPr>
              <a:pPr/>
              <a:t>24</a:t>
            </a:fld>
            <a:endParaRPr lang="en-US" smtClean="0">
              <a:latin typeface="Times New Roman" pitchFamily="18" charset="0"/>
            </a:endParaRPr>
          </a:p>
        </p:txBody>
      </p:sp>
      <p:sp>
        <p:nvSpPr>
          <p:cNvPr id="111619" name="Rectangle 2"/>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111620" name="Rectangle 3"/>
          <p:cNvSpPr>
            <a:spLocks noGrp="1" noChangeArrowheads="1"/>
          </p:cNvSpPr>
          <p:nvPr>
            <p:ph type="body" idx="1"/>
          </p:nvPr>
        </p:nvSpPr>
        <p:spPr>
          <a:noFill/>
          <a:ln/>
        </p:spPr>
        <p:txBody>
          <a:bodyPr lIns="92075" tIns="46038" rIns="92075" bIns="46038"/>
          <a:lstStyle/>
          <a:p>
            <a:endParaRPr lang="fr-FR"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6EAF4605-AB3B-47EA-9357-756F52D513E8}" type="slidenum">
              <a:rPr lang="en-US" smtClean="0">
                <a:latin typeface="Times New Roman" pitchFamily="18" charset="0"/>
              </a:rPr>
              <a:pPr/>
              <a:t>25</a:t>
            </a:fld>
            <a:endParaRPr lang="en-US" smtClean="0">
              <a:latin typeface="Times New Roman" pitchFamily="18" charset="0"/>
            </a:endParaRPr>
          </a:p>
        </p:txBody>
      </p:sp>
      <p:sp>
        <p:nvSpPr>
          <p:cNvPr id="112643" name="Rectangle 2"/>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112644" name="Rectangle 3"/>
          <p:cNvSpPr>
            <a:spLocks noGrp="1" noChangeArrowheads="1"/>
          </p:cNvSpPr>
          <p:nvPr>
            <p:ph type="body" idx="1"/>
          </p:nvPr>
        </p:nvSpPr>
        <p:spPr>
          <a:noFill/>
          <a:ln/>
        </p:spPr>
        <p:txBody>
          <a:bodyPr lIns="92075" tIns="46038" rIns="92075" bIns="46038"/>
          <a:lstStyle/>
          <a:p>
            <a:endParaRPr lang="fr-FR"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B493F3E4-5FD8-4C62-91DA-A6835122D6DD}" type="slidenum">
              <a:rPr lang="en-US" smtClean="0">
                <a:latin typeface="Times New Roman" pitchFamily="18" charset="0"/>
              </a:rPr>
              <a:pPr/>
              <a:t>26</a:t>
            </a:fld>
            <a:endParaRPr lang="en-US" smtClean="0">
              <a:latin typeface="Times New Roman" pitchFamily="18" charset="0"/>
            </a:endParaRPr>
          </a:p>
        </p:txBody>
      </p:sp>
      <p:sp>
        <p:nvSpPr>
          <p:cNvPr id="113667" name="Rectangle 2"/>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113668" name="Rectangle 3"/>
          <p:cNvSpPr>
            <a:spLocks noGrp="1" noChangeArrowheads="1"/>
          </p:cNvSpPr>
          <p:nvPr>
            <p:ph type="body" idx="1"/>
          </p:nvPr>
        </p:nvSpPr>
        <p:spPr>
          <a:noFill/>
          <a:ln/>
        </p:spPr>
        <p:txBody>
          <a:bodyPr lIns="92075" tIns="46038" rIns="92075" bIns="46038"/>
          <a:lstStyle/>
          <a:p>
            <a:endParaRPr lang="fr-FR"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pPr>
              <a:spcBef>
                <a:spcPct val="0"/>
              </a:spcBef>
            </a:pPr>
            <a:r>
              <a:rPr lang="en-US" smtClean="0">
                <a:latin typeface="Times New Roman" pitchFamily="18" charset="0"/>
              </a:rPr>
              <a:t>The </a:t>
            </a:r>
            <a:r>
              <a:rPr lang="en-US" b="1" smtClean="0">
                <a:latin typeface="Times New Roman" pitchFamily="18" charset="0"/>
              </a:rPr>
              <a:t>VESA Local Bus</a:t>
            </a:r>
            <a:r>
              <a:rPr lang="en-US" smtClean="0">
                <a:latin typeface="Times New Roman" pitchFamily="18" charset="0"/>
              </a:rPr>
              <a:t> (usually abbreviated to </a:t>
            </a:r>
            <a:r>
              <a:rPr lang="en-US" b="1" smtClean="0">
                <a:latin typeface="Times New Roman" pitchFamily="18" charset="0"/>
              </a:rPr>
              <a:t>VL-Bus</a:t>
            </a:r>
            <a:r>
              <a:rPr lang="en-US" smtClean="0">
                <a:latin typeface="Times New Roman" pitchFamily="18" charset="0"/>
              </a:rPr>
              <a:t> or </a:t>
            </a:r>
            <a:r>
              <a:rPr lang="en-US" b="1" smtClean="0">
                <a:latin typeface="Times New Roman" pitchFamily="18" charset="0"/>
              </a:rPr>
              <a:t>VLB</a:t>
            </a:r>
            <a:r>
              <a:rPr lang="en-US" smtClean="0">
                <a:latin typeface="Times New Roman" pitchFamily="18" charset="0"/>
              </a:rPr>
              <a:t>) was mostly used in personal computers. </a:t>
            </a:r>
            <a:r>
              <a:rPr lang="en-US" smtClean="0">
                <a:latin typeface="Times New Roman" pitchFamily="18" charset="0"/>
                <a:hlinkClick r:id="rId3" action="ppaction://hlinkfile" tooltip="VESA"/>
              </a:rPr>
              <a:t>VESA</a:t>
            </a:r>
            <a:r>
              <a:rPr lang="en-US" smtClean="0">
                <a:latin typeface="Times New Roman" pitchFamily="18" charset="0"/>
              </a:rPr>
              <a:t> (</a:t>
            </a:r>
            <a:r>
              <a:rPr lang="en-US" b="1" smtClean="0">
                <a:latin typeface="Times New Roman" pitchFamily="18" charset="0"/>
              </a:rPr>
              <a:t>Video Electronics Standards Association</a:t>
            </a:r>
            <a:r>
              <a:rPr lang="en-US" smtClean="0">
                <a:latin typeface="Times New Roman" pitchFamily="18" charset="0"/>
              </a:rPr>
              <a:t>) Local Bus worked alongside the </a:t>
            </a:r>
            <a:r>
              <a:rPr lang="en-US" smtClean="0">
                <a:latin typeface="Times New Roman" pitchFamily="18" charset="0"/>
                <a:hlinkClick r:id="rId4" action="ppaction://hlinkfile" tooltip="Industry Standard Architecture"/>
              </a:rPr>
              <a:t>ISA</a:t>
            </a:r>
            <a:r>
              <a:rPr lang="en-US" smtClean="0">
                <a:latin typeface="Times New Roman" pitchFamily="18" charset="0"/>
              </a:rPr>
              <a:t> bus; it acted as a high-speed conduit for </a:t>
            </a:r>
            <a:r>
              <a:rPr lang="en-US" smtClean="0">
                <a:latin typeface="Times New Roman" pitchFamily="18" charset="0"/>
                <a:hlinkClick r:id="rId5" action="ppaction://hlinkfile" tooltip="Memory-mapped I/O"/>
              </a:rPr>
              <a:t>memory-mapped I/O</a:t>
            </a:r>
            <a:r>
              <a:rPr lang="en-US" smtClean="0">
                <a:latin typeface="Times New Roman" pitchFamily="18" charset="0"/>
              </a:rPr>
              <a:t> and </a:t>
            </a:r>
            <a:r>
              <a:rPr lang="en-US" smtClean="0">
                <a:latin typeface="Times New Roman" pitchFamily="18" charset="0"/>
                <a:hlinkClick r:id="rId6" action="ppaction://hlinkfile" tooltip="Direct memory access"/>
              </a:rPr>
              <a:t>DMA</a:t>
            </a:r>
            <a:r>
              <a:rPr lang="en-US" smtClean="0">
                <a:latin typeface="Times New Roman" pitchFamily="18" charset="0"/>
              </a:rPr>
              <a:t>, while the ISA bus handled interrupts and </a:t>
            </a:r>
            <a:r>
              <a:rPr lang="en-US" smtClean="0">
                <a:latin typeface="Times New Roman" pitchFamily="18" charset="0"/>
                <a:hlinkClick r:id="rId7" action="ppaction://hlinkfile" tooltip="Port-mapped I/O"/>
              </a:rPr>
              <a:t>port-mapped I/O</a:t>
            </a:r>
            <a:r>
              <a:rPr lang="en-US" smtClean="0">
                <a:latin typeface="Times New Roman" pitchFamily="18" charset="0"/>
              </a:rPr>
              <a:t>.</a:t>
            </a:r>
            <a:endParaRPr lang="fa-IR" smtClean="0">
              <a:latin typeface="Times New Roman" pitchFamily="18" charset="0"/>
            </a:endParaRPr>
          </a:p>
        </p:txBody>
      </p:sp>
      <p:sp>
        <p:nvSpPr>
          <p:cNvPr id="114692" name="Slide Number Placeholder 3"/>
          <p:cNvSpPr>
            <a:spLocks noGrp="1"/>
          </p:cNvSpPr>
          <p:nvPr>
            <p:ph type="sldNum" sz="quarter" idx="5"/>
          </p:nvPr>
        </p:nvSpPr>
        <p:spPr>
          <a:noFill/>
        </p:spPr>
        <p:txBody>
          <a:bodyPr/>
          <a:lstStyle/>
          <a:p>
            <a:fld id="{613B3329-6F77-415A-9847-D93A932AE028}" type="slidenum">
              <a:rPr lang="fa-IR" smtClean="0">
                <a:latin typeface="Times New Roman" pitchFamily="18" charset="0"/>
              </a:rPr>
              <a:pPr/>
              <a:t>50</a:t>
            </a:fld>
            <a:endParaRPr lang="fa-IR"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pPr>
              <a:spcBef>
                <a:spcPct val="0"/>
              </a:spcBef>
            </a:pPr>
            <a:r>
              <a:rPr lang="fa-IR" smtClean="0">
                <a:latin typeface="Times New Roman" pitchFamily="18" charset="0"/>
              </a:rPr>
              <a:t>رگولاسيون : به معني يكسوسازي و صاف نمودن ولتاژ </a:t>
            </a:r>
            <a:r>
              <a:rPr lang="en-US" smtClean="0">
                <a:latin typeface="Times New Roman" pitchFamily="18" charset="0"/>
              </a:rPr>
              <a:t>DC</a:t>
            </a:r>
            <a:r>
              <a:rPr lang="fa-IR" smtClean="0">
                <a:latin typeface="Times New Roman" pitchFamily="18" charset="0"/>
              </a:rPr>
              <a:t>از ولتاژ </a:t>
            </a:r>
            <a:r>
              <a:rPr lang="en-US" smtClean="0">
                <a:latin typeface="Times New Roman" pitchFamily="18" charset="0"/>
              </a:rPr>
              <a:t>AC</a:t>
            </a:r>
            <a:r>
              <a:rPr lang="fa-IR" smtClean="0">
                <a:latin typeface="Times New Roman" pitchFamily="18" charset="0"/>
              </a:rPr>
              <a:t> است.</a:t>
            </a:r>
          </a:p>
          <a:p>
            <a:pPr>
              <a:spcBef>
                <a:spcPct val="0"/>
              </a:spcBef>
            </a:pPr>
            <a:r>
              <a:rPr lang="fa-IR" smtClean="0">
                <a:latin typeface="Times New Roman" pitchFamily="18" charset="0"/>
              </a:rPr>
              <a:t>بر اساس خط</a:t>
            </a:r>
          </a:p>
          <a:p>
            <a:pPr>
              <a:spcBef>
                <a:spcPct val="0"/>
              </a:spcBef>
            </a:pPr>
            <a:r>
              <a:rPr lang="fa-IR" smtClean="0">
                <a:latin typeface="Times New Roman" pitchFamily="18" charset="0"/>
              </a:rPr>
              <a:t>بر اساس بار</a:t>
            </a:r>
          </a:p>
          <a:p>
            <a:pPr>
              <a:spcBef>
                <a:spcPct val="0"/>
              </a:spcBef>
            </a:pPr>
            <a:r>
              <a:rPr lang="fa-IR" smtClean="0">
                <a:latin typeface="Times New Roman" pitchFamily="18" charset="0"/>
              </a:rPr>
              <a:t>بر اساس گرما</a:t>
            </a:r>
          </a:p>
        </p:txBody>
      </p:sp>
      <p:sp>
        <p:nvSpPr>
          <p:cNvPr id="115716" name="Slide Number Placeholder 3"/>
          <p:cNvSpPr>
            <a:spLocks noGrp="1"/>
          </p:cNvSpPr>
          <p:nvPr>
            <p:ph type="sldNum" sz="quarter" idx="5"/>
          </p:nvPr>
        </p:nvSpPr>
        <p:spPr>
          <a:noFill/>
        </p:spPr>
        <p:txBody>
          <a:bodyPr/>
          <a:lstStyle/>
          <a:p>
            <a:fld id="{19958EED-FB17-435B-870D-B68BC7CD2578}" type="slidenum">
              <a:rPr lang="fa-IR" smtClean="0">
                <a:latin typeface="Times New Roman" pitchFamily="18" charset="0"/>
              </a:rPr>
              <a:pPr/>
              <a:t>69</a:t>
            </a:fld>
            <a:endParaRPr lang="fa-IR"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BCA1EF80-A349-41C1-AD50-CCBE4CF351C7}" type="slidenum">
              <a:rPr lang="en-US" smtClean="0">
                <a:latin typeface="Times New Roman" pitchFamily="18" charset="0"/>
              </a:rPr>
              <a:pPr/>
              <a:t>4</a:t>
            </a:fld>
            <a:endParaRPr lang="en-US" smtClean="0">
              <a:latin typeface="Times New Roman" pitchFamily="18" charset="0"/>
            </a:endParaRPr>
          </a:p>
        </p:txBody>
      </p:sp>
      <p:sp>
        <p:nvSpPr>
          <p:cNvPr id="91139" name="Rectangle 2"/>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91140" name="Rectangle 3"/>
          <p:cNvSpPr>
            <a:spLocks noGrp="1" noChangeArrowheads="1"/>
          </p:cNvSpPr>
          <p:nvPr>
            <p:ph type="body" idx="1"/>
          </p:nvPr>
        </p:nvSpPr>
        <p:spPr>
          <a:noFill/>
          <a:ln/>
        </p:spPr>
        <p:txBody>
          <a:bodyPr lIns="92075" tIns="46038" rIns="92075" bIns="46038"/>
          <a:lstStyle/>
          <a:p>
            <a:endParaRPr lang="fr-FR"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F4707D70-6A57-44BD-949C-7C9A644E9D74}" type="slidenum">
              <a:rPr lang="en-US" smtClean="0">
                <a:latin typeface="Times New Roman" pitchFamily="18" charset="0"/>
              </a:rPr>
              <a:pPr/>
              <a:t>5</a:t>
            </a:fld>
            <a:endParaRPr lang="en-US" smtClean="0">
              <a:latin typeface="Times New Roman" pitchFamily="18" charset="0"/>
            </a:endParaRPr>
          </a:p>
        </p:txBody>
      </p:sp>
      <p:sp>
        <p:nvSpPr>
          <p:cNvPr id="92163" name="Rectangle 2"/>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92164" name="Rectangle 3"/>
          <p:cNvSpPr>
            <a:spLocks noGrp="1" noChangeArrowheads="1"/>
          </p:cNvSpPr>
          <p:nvPr>
            <p:ph type="body" idx="1"/>
          </p:nvPr>
        </p:nvSpPr>
        <p:spPr>
          <a:noFill/>
          <a:ln/>
        </p:spPr>
        <p:txBody>
          <a:bodyPr lIns="92075" tIns="46038" rIns="92075" bIns="46038"/>
          <a:lstStyle/>
          <a:p>
            <a:endParaRPr lang="fr-FR"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780EDF84-6D2E-4FB4-BB83-C5F8CB26ABF0}" type="slidenum">
              <a:rPr lang="en-US" smtClean="0">
                <a:latin typeface="Times New Roman" pitchFamily="18" charset="0"/>
              </a:rPr>
              <a:pPr/>
              <a:t>6</a:t>
            </a:fld>
            <a:endParaRPr lang="en-US" smtClean="0">
              <a:latin typeface="Times New Roman" pitchFamily="18" charset="0"/>
            </a:endParaRPr>
          </a:p>
        </p:txBody>
      </p:sp>
      <p:sp>
        <p:nvSpPr>
          <p:cNvPr id="93187" name="Rectangle 2"/>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93188" name="Rectangle 3"/>
          <p:cNvSpPr>
            <a:spLocks noGrp="1" noChangeArrowheads="1"/>
          </p:cNvSpPr>
          <p:nvPr>
            <p:ph type="body" idx="1"/>
          </p:nvPr>
        </p:nvSpPr>
        <p:spPr>
          <a:noFill/>
          <a:ln/>
        </p:spPr>
        <p:txBody>
          <a:bodyPr lIns="92075" tIns="46038" rIns="92075" bIns="46038"/>
          <a:lstStyle/>
          <a:p>
            <a:endParaRPr lang="fr-FR"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53B73530-4EB5-4620-A93C-A4B3AC33EB20}" type="slidenum">
              <a:rPr lang="en-US" smtClean="0">
                <a:latin typeface="Times New Roman" pitchFamily="18" charset="0"/>
              </a:rPr>
              <a:pPr/>
              <a:t>7</a:t>
            </a:fld>
            <a:endParaRPr lang="en-US" smtClean="0">
              <a:latin typeface="Times New Roman" pitchFamily="18" charset="0"/>
            </a:endParaRPr>
          </a:p>
        </p:txBody>
      </p:sp>
      <p:sp>
        <p:nvSpPr>
          <p:cNvPr id="94211" name="Rectangle 2"/>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94212" name="Rectangle 3"/>
          <p:cNvSpPr>
            <a:spLocks noGrp="1" noChangeArrowheads="1"/>
          </p:cNvSpPr>
          <p:nvPr>
            <p:ph type="body" idx="1"/>
          </p:nvPr>
        </p:nvSpPr>
        <p:spPr>
          <a:noFill/>
          <a:ln/>
        </p:spPr>
        <p:txBody>
          <a:bodyPr lIns="92075" tIns="46038" rIns="92075" bIns="46038"/>
          <a:lstStyle/>
          <a:p>
            <a:endParaRPr lang="fr-FR"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7566A7C-92AB-4FEF-89EA-30200539D5B4}" type="slidenum">
              <a:rPr lang="en-US" smtClean="0">
                <a:latin typeface="Times New Roman" pitchFamily="18" charset="0"/>
              </a:rPr>
              <a:pPr/>
              <a:t>8</a:t>
            </a:fld>
            <a:endParaRPr lang="en-US" smtClean="0">
              <a:latin typeface="Times New Roman" pitchFamily="18" charset="0"/>
            </a:endParaRPr>
          </a:p>
        </p:txBody>
      </p:sp>
      <p:sp>
        <p:nvSpPr>
          <p:cNvPr id="95235" name="Rectangle 2"/>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95236" name="Rectangle 3"/>
          <p:cNvSpPr>
            <a:spLocks noGrp="1" noChangeArrowheads="1"/>
          </p:cNvSpPr>
          <p:nvPr>
            <p:ph type="body" idx="1"/>
          </p:nvPr>
        </p:nvSpPr>
        <p:spPr>
          <a:noFill/>
          <a:ln/>
        </p:spPr>
        <p:txBody>
          <a:bodyPr lIns="92075" tIns="46038" rIns="92075" bIns="46038"/>
          <a:lstStyle/>
          <a:p>
            <a:endParaRPr lang="fr-FR"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3B708E9F-43CE-48D8-A709-072CD3EDC2E8}" type="slidenum">
              <a:rPr lang="en-US" smtClean="0">
                <a:latin typeface="Times New Roman" pitchFamily="18" charset="0"/>
              </a:rPr>
              <a:pPr/>
              <a:t>9</a:t>
            </a:fld>
            <a:endParaRPr lang="en-US" smtClean="0">
              <a:latin typeface="Times New Roman" pitchFamily="18" charset="0"/>
            </a:endParaRPr>
          </a:p>
        </p:txBody>
      </p:sp>
      <p:sp>
        <p:nvSpPr>
          <p:cNvPr id="96259" name="Rectangle 2"/>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96260" name="Rectangle 3"/>
          <p:cNvSpPr>
            <a:spLocks noGrp="1" noChangeArrowheads="1"/>
          </p:cNvSpPr>
          <p:nvPr>
            <p:ph type="body" idx="1"/>
          </p:nvPr>
        </p:nvSpPr>
        <p:spPr>
          <a:noFill/>
          <a:ln/>
        </p:spPr>
        <p:txBody>
          <a:bodyPr lIns="92075" tIns="46038" rIns="92075" bIns="46038"/>
          <a:lstStyle/>
          <a:p>
            <a:endParaRPr lang="fr-FR"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543C779-2589-48CD-9C43-07F85E6460ED}" type="slidenum">
              <a:rPr lang="en-US" smtClean="0">
                <a:latin typeface="Times New Roman" pitchFamily="18" charset="0"/>
              </a:rPr>
              <a:pPr/>
              <a:t>10</a:t>
            </a:fld>
            <a:endParaRPr lang="en-US" smtClean="0">
              <a:latin typeface="Times New Roman" pitchFamily="18" charset="0"/>
            </a:endParaRPr>
          </a:p>
        </p:txBody>
      </p:sp>
      <p:sp>
        <p:nvSpPr>
          <p:cNvPr id="97283" name="Rectangle 2"/>
          <p:cNvSpPr>
            <a:spLocks noGrp="1" noRot="1" noChangeAspect="1" noChangeArrowheads="1" noTextEdit="1"/>
          </p:cNvSpPr>
          <p:nvPr>
            <p:ph type="sldImg"/>
          </p:nvPr>
        </p:nvSpPr>
        <p:spPr>
          <a:xfrm>
            <a:off x="1144588" y="687388"/>
            <a:ext cx="4568825" cy="3425825"/>
          </a:xfrm>
          <a:ln w="12700" cap="flat">
            <a:solidFill>
              <a:schemeClr val="tx1"/>
            </a:solidFill>
          </a:ln>
        </p:spPr>
      </p:sp>
      <p:sp>
        <p:nvSpPr>
          <p:cNvPr id="97284" name="Rectangle 3"/>
          <p:cNvSpPr>
            <a:spLocks noGrp="1" noChangeArrowheads="1"/>
          </p:cNvSpPr>
          <p:nvPr>
            <p:ph type="body" idx="1"/>
          </p:nvPr>
        </p:nvSpPr>
        <p:spPr>
          <a:noFill/>
          <a:ln/>
        </p:spPr>
        <p:txBody>
          <a:bodyPr lIns="92075" tIns="46038" rIns="92075" bIns="46038"/>
          <a:lstStyle/>
          <a:p>
            <a:endParaRPr lang="fr-FR"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5EBAD30-B858-4289-B0F5-75562D863B96}" type="datetimeFigureOut">
              <a:rPr lang="en-US"/>
              <a:pPr>
                <a:defRPr/>
              </a:pPr>
              <a:t>4/5/2020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F3C167-DBBE-4440-A6BD-D212BE11F8E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635C43D-FD5E-4954-8617-C59BCB70C71B}" type="datetimeFigureOut">
              <a:rPr lang="en-US"/>
              <a:pPr>
                <a:defRPr/>
              </a:pPr>
              <a:t>4/5/2020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24FB4C-ED05-4C9B-A17C-1127AC5112B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D35F546-5260-4C1D-9088-C3F90E4C99B6}" type="datetimeFigureOut">
              <a:rPr lang="en-US"/>
              <a:pPr>
                <a:defRPr/>
              </a:pPr>
              <a:t>4/5/2020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CAE306-6601-4BE7-BFB8-822EFDA0F1B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551F1AC6-D1BC-441A-803B-1D04C37FBD8A}"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0E0EB4A-77E0-41A7-92AB-AD4BB618FFE2}" type="slidenum">
              <a:rPr lang="en-US" smtClean="0"/>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6F1598D-29A3-4B3F-A1FD-4C67120DBFAF}"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31B9096-C23D-4EF0-972A-E7F517400D01}" type="slidenum">
              <a:rPr lang="en-US" smtClean="0"/>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42E6700-A7D3-46A8-86D3-8A4A8E629CDF}" type="slidenum">
              <a:rPr lang="en-US" smtClean="0"/>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FA03D29-6543-45AA-8AF0-1B4933132AB4}" type="slidenum">
              <a:rPr lang="en-US" smtClean="0"/>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B2A92CF-0AC0-4AB9-880B-C3328EB313EA}" type="slidenum">
              <a:rPr lang="en-US"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3475F6D-5008-40CF-B75E-F153FC65BD20}"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AEF940-ACCD-4CB1-A0EE-F608FD1A6171}" type="datetimeFigureOut">
              <a:rPr lang="en-US"/>
              <a:pPr>
                <a:defRPr/>
              </a:pPr>
              <a:t>4/5/2020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BB4C4C-C333-44A3-A920-66AE6764C5F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5FECBCA8-B0D8-4DA6-B30A-CFC9968C54A6}" type="slidenum">
              <a:rPr lang="en-US"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D945105-7302-4B39-A341-048E8F1E2CE8}"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FECC4C7-3EA4-4D82-8220-959FE74CBC0D}"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B4630CD-FEF2-4F96-8196-C09D48812E79}" type="datetimeFigureOut">
              <a:rPr lang="en-US"/>
              <a:pPr>
                <a:defRPr/>
              </a:pPr>
              <a:t>4/5/2020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649B86-65FD-4E84-A073-EABA35355FE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DB9CFA5-7A5A-41BD-9312-6624E77C2069}" type="datetimeFigureOut">
              <a:rPr lang="en-US"/>
              <a:pPr>
                <a:defRPr/>
              </a:pPr>
              <a:t>4/5/2020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E209CC-92BC-49F1-8A06-B41804A56DF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89CEB06-9F00-4CA2-80BD-177A1689D65B}" type="datetimeFigureOut">
              <a:rPr lang="en-US"/>
              <a:pPr>
                <a:defRPr/>
              </a:pPr>
              <a:t>4/5/2020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96BC70D-21FE-47C5-B302-B9ECBC0195E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17E9FB9-14C2-4C8B-B083-9DDC24903962}" type="datetimeFigureOut">
              <a:rPr lang="en-US"/>
              <a:pPr>
                <a:defRPr/>
              </a:pPr>
              <a:t>4/5/2020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E0C94AD-FA4B-4E7C-85EB-2A0C3549586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9B730F6-2658-4A2D-BC7F-E30682E7DF51}" type="datetimeFigureOut">
              <a:rPr lang="en-US"/>
              <a:pPr>
                <a:defRPr/>
              </a:pPr>
              <a:t>4/5/2020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7B4EE03-D362-48FF-996A-BDF01814E43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5744EC-B6AE-4147-A987-B2CB92AAA7D7}" type="datetimeFigureOut">
              <a:rPr lang="en-US"/>
              <a:pPr>
                <a:defRPr/>
              </a:pPr>
              <a:t>4/5/2020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63EC44-684C-49E2-BE42-F17C557CD5B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1DF1556-0106-4E6A-91E9-3DEAE1A80615}" type="datetimeFigureOut">
              <a:rPr lang="en-US"/>
              <a:pPr>
                <a:defRPr/>
              </a:pPr>
              <a:t>4/5/2020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B52AAF-00BB-4E44-8F03-8B81648437A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charset="0"/>
              </a:defRPr>
            </a:lvl1pPr>
          </a:lstStyle>
          <a:p>
            <a:pPr>
              <a:defRPr/>
            </a:pPr>
            <a:fld id="{1356A65F-CCFE-4F81-8173-E30AADCDFAEA}" type="datetimeFigureOut">
              <a:rPr lang="en-US"/>
              <a:pPr>
                <a:defRPr/>
              </a:pPr>
              <a:t>4/5/2020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charset="0"/>
              </a:defRPr>
            </a:lvl1pPr>
          </a:lstStyle>
          <a:p>
            <a:pPr>
              <a:defRPr/>
            </a:pPr>
            <a:fld id="{DC61B721-62F5-4D0F-9C60-4B428DCA97D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A3933EF7-F1E2-4255-970D-69EF73603134}" type="slidenum">
              <a:rPr lang="en-US" smtClean="0"/>
              <a:pPr>
                <a:defRPr/>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hyperlink" Target="http://www.asia.ru/ProductInfo/972624.html" TargetMode="External"/><Relationship Id="rId2" Type="http://schemas.openxmlformats.org/officeDocument/2006/relationships/image" Target="../media/image23.jpeg"/><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6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28688" y="285750"/>
            <a:ext cx="7772400" cy="1143000"/>
          </a:xfrm>
        </p:spPr>
        <p:txBody>
          <a:bodyPr/>
          <a:lstStyle/>
          <a:p>
            <a:pPr algn="ctr"/>
            <a:r>
              <a:rPr lang="fa-IR" dirty="0" smtClean="0">
                <a:cs typeface="B Koodak" pitchFamily="2" charset="-78"/>
              </a:rPr>
              <a:t>بسم الله الرحمن الرحیم</a:t>
            </a:r>
            <a:endParaRPr lang="en-US" dirty="0" smtClean="0">
              <a:cs typeface="B Koodak" pitchFamily="2" charset="-78"/>
            </a:endParaRPr>
          </a:p>
        </p:txBody>
      </p:sp>
      <p:sp>
        <p:nvSpPr>
          <p:cNvPr id="6" name="Rectangle 2"/>
          <p:cNvSpPr txBox="1">
            <a:spLocks noChangeArrowheads="1"/>
          </p:cNvSpPr>
          <p:nvPr/>
        </p:nvSpPr>
        <p:spPr bwMode="auto">
          <a:xfrm>
            <a:off x="2428860" y="1785938"/>
            <a:ext cx="4643470" cy="1143000"/>
          </a:xfrm>
          <a:prstGeom prst="rect">
            <a:avLst/>
          </a:prstGeom>
          <a:noFill/>
          <a:ln w="9525">
            <a:noFill/>
            <a:miter lim="800000"/>
            <a:headEnd/>
            <a:tailEnd/>
          </a:ln>
          <a:effectLst/>
        </p:spPr>
        <p:txBody>
          <a:bodyPr anchor="ctr"/>
          <a:lstStyle/>
          <a:p>
            <a:pPr algn="ctr">
              <a:defRPr/>
            </a:pPr>
            <a:endParaRPr kumimoji="1" lang="en-US" sz="4400" kern="0" dirty="0" smtClean="0">
              <a:solidFill>
                <a:srgbClr val="7030A0"/>
              </a:solidFill>
              <a:latin typeface="+mj-lt"/>
              <a:ea typeface="+mj-ea"/>
              <a:cs typeface="B Koodak" pitchFamily="2" charset="-78"/>
            </a:endParaRPr>
          </a:p>
          <a:p>
            <a:pPr algn="ctr">
              <a:defRPr/>
            </a:pPr>
            <a:r>
              <a:rPr kumimoji="1" lang="fa-IR" sz="4400" kern="0" dirty="0" smtClean="0">
                <a:solidFill>
                  <a:srgbClr val="7030A0"/>
                </a:solidFill>
                <a:latin typeface="+mj-lt"/>
                <a:ea typeface="+mj-ea"/>
                <a:cs typeface="B Koodak" pitchFamily="2" charset="-78"/>
              </a:rPr>
              <a:t>درس: م</a:t>
            </a:r>
            <a:r>
              <a:rPr kumimoji="1" lang="fa-IR" sz="4400" kern="0" dirty="0" smtClean="0">
                <a:solidFill>
                  <a:srgbClr val="7030A0"/>
                </a:solidFill>
                <a:latin typeface="+mj-lt"/>
                <a:ea typeface="+mj-ea"/>
                <a:cs typeface="B Koodak" pitchFamily="2" charset="-78"/>
              </a:rPr>
              <a:t>بانی </a:t>
            </a:r>
            <a:r>
              <a:rPr kumimoji="1" lang="fa-IR" sz="4400" kern="0" dirty="0">
                <a:solidFill>
                  <a:srgbClr val="7030A0"/>
                </a:solidFill>
                <a:latin typeface="+mj-lt"/>
                <a:ea typeface="+mj-ea"/>
                <a:cs typeface="B Koodak" pitchFamily="2" charset="-78"/>
              </a:rPr>
              <a:t>کامپیوتر</a:t>
            </a:r>
            <a:endParaRPr kumimoji="1" lang="en-US" sz="4400" kern="0" dirty="0">
              <a:solidFill>
                <a:srgbClr val="7030A0"/>
              </a:solidFill>
              <a:latin typeface="+mj-lt"/>
              <a:ea typeface="+mj-ea"/>
              <a:cs typeface="B Koodak" pitchFamily="2" charset="-78"/>
            </a:endParaRPr>
          </a:p>
        </p:txBody>
      </p:sp>
      <p:sp>
        <p:nvSpPr>
          <p:cNvPr id="8" name="Rectangle 2"/>
          <p:cNvSpPr txBox="1">
            <a:spLocks noChangeArrowheads="1"/>
          </p:cNvSpPr>
          <p:nvPr/>
        </p:nvSpPr>
        <p:spPr bwMode="auto">
          <a:xfrm>
            <a:off x="1571604" y="3714752"/>
            <a:ext cx="6429395" cy="2071686"/>
          </a:xfrm>
          <a:prstGeom prst="rect">
            <a:avLst/>
          </a:prstGeom>
          <a:noFill/>
          <a:ln w="9525">
            <a:noFill/>
            <a:miter lim="800000"/>
            <a:headEnd/>
            <a:tailEnd/>
          </a:ln>
          <a:effectLst/>
        </p:spPr>
        <p:txBody>
          <a:bodyPr anchor="ctr"/>
          <a:lstStyle/>
          <a:p>
            <a:pPr algn="ctr">
              <a:defRPr/>
            </a:pPr>
            <a:r>
              <a:rPr kumimoji="1" lang="fa-IR" sz="4400" kern="0" dirty="0" smtClean="0">
                <a:solidFill>
                  <a:srgbClr val="7030A0"/>
                </a:solidFill>
                <a:latin typeface="+mj-lt"/>
                <a:ea typeface="+mj-ea"/>
                <a:cs typeface="B Nikoo" pitchFamily="2" charset="-78"/>
              </a:rPr>
              <a:t>دانشکده فنی و حرفه  ای امام صادق(ع)</a:t>
            </a:r>
            <a:endParaRPr kumimoji="1" lang="en-US" sz="4400" kern="0" dirty="0" smtClean="0">
              <a:solidFill>
                <a:srgbClr val="7030A0"/>
              </a:solidFill>
              <a:latin typeface="+mj-lt"/>
              <a:ea typeface="+mj-ea"/>
              <a:cs typeface="B Nikoo" pitchFamily="2" charset="-78"/>
            </a:endParaRPr>
          </a:p>
          <a:p>
            <a:pPr algn="ctr">
              <a:defRPr/>
            </a:pPr>
            <a:r>
              <a:rPr kumimoji="1" lang="fa-IR" sz="4400" kern="0" dirty="0" smtClean="0">
                <a:solidFill>
                  <a:srgbClr val="7030A0"/>
                </a:solidFill>
                <a:latin typeface="+mj-lt"/>
                <a:ea typeface="+mj-ea"/>
                <a:cs typeface="B Nikoo" pitchFamily="2" charset="-78"/>
              </a:rPr>
              <a:t>مدرس</a:t>
            </a:r>
            <a:r>
              <a:rPr kumimoji="1" lang="fa-IR" sz="4400" kern="0" dirty="0">
                <a:solidFill>
                  <a:srgbClr val="7030A0"/>
                </a:solidFill>
                <a:latin typeface="+mj-lt"/>
                <a:ea typeface="+mj-ea"/>
                <a:cs typeface="B Nikoo" pitchFamily="2" charset="-78"/>
              </a:rPr>
              <a:t>: </a:t>
            </a:r>
            <a:r>
              <a:rPr kumimoji="1" lang="fa-IR" sz="4400" kern="0" dirty="0" smtClean="0">
                <a:solidFill>
                  <a:srgbClr val="7030A0"/>
                </a:solidFill>
                <a:latin typeface="+mj-lt"/>
                <a:ea typeface="+mj-ea"/>
                <a:cs typeface="B Nikoo" pitchFamily="2" charset="-78"/>
              </a:rPr>
              <a:t>حمید غلام پور آهنگر</a:t>
            </a:r>
            <a:endParaRPr kumimoji="1" lang="en-US" sz="4400" kern="0" dirty="0">
              <a:solidFill>
                <a:srgbClr val="7030A0"/>
              </a:solidFill>
              <a:latin typeface="+mj-lt"/>
              <a:ea typeface="+mj-ea"/>
              <a:cs typeface="B Nikoo"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57188" y="457200"/>
            <a:ext cx="7572375" cy="1143000"/>
          </a:xfrm>
          <a:noFill/>
        </p:spPr>
        <p:txBody>
          <a:bodyPr lIns="92075" tIns="46038" rIns="92075" bIns="46038" anchor="b">
            <a:normAutofit fontScale="90000"/>
          </a:bodyPr>
          <a:lstStyle/>
          <a:p>
            <a:pPr marL="342900" indent="-342900" algn="ctr" rtl="1">
              <a:lnSpc>
                <a:spcPct val="200000"/>
              </a:lnSpc>
            </a:pPr>
            <a:r>
              <a:rPr lang="fa-IR" smtClean="0">
                <a:solidFill>
                  <a:srgbClr val="7030A0"/>
                </a:solidFill>
                <a:cs typeface="B Nazanin" pitchFamily="2" charset="-78"/>
              </a:rPr>
              <a:t>کامپیوتربزرگ(</a:t>
            </a:r>
            <a:r>
              <a:rPr lang="en-US" smtClean="0">
                <a:solidFill>
                  <a:srgbClr val="7030A0"/>
                </a:solidFill>
                <a:cs typeface="B Nazanin" pitchFamily="2" charset="-78"/>
              </a:rPr>
              <a:t>Main Frame</a:t>
            </a:r>
            <a:r>
              <a:rPr lang="fa-IR" smtClean="0">
                <a:solidFill>
                  <a:srgbClr val="7030A0"/>
                </a:solidFill>
                <a:cs typeface="B Nazanin" pitchFamily="2" charset="-78"/>
              </a:rPr>
              <a:t>)</a:t>
            </a:r>
          </a:p>
        </p:txBody>
      </p:sp>
      <p:sp>
        <p:nvSpPr>
          <p:cNvPr id="13315" name="Rectangle 3"/>
          <p:cNvSpPr>
            <a:spLocks noGrp="1" noChangeArrowheads="1"/>
          </p:cNvSpPr>
          <p:nvPr>
            <p:ph idx="1"/>
          </p:nvPr>
        </p:nvSpPr>
        <p:spPr>
          <a:xfrm>
            <a:off x="357188" y="1828800"/>
            <a:ext cx="7715250" cy="4114800"/>
          </a:xfrm>
          <a:noFill/>
        </p:spPr>
        <p:txBody>
          <a:bodyPr lIns="92075" tIns="46038" rIns="92075" bIns="46038"/>
          <a:lstStyle/>
          <a:p>
            <a:pPr lvl="1" algn="justLow" rtl="1">
              <a:lnSpc>
                <a:spcPct val="200000"/>
              </a:lnSpc>
            </a:pPr>
            <a:r>
              <a:rPr lang="fa-IR" smtClean="0">
                <a:cs typeface="B Nazanin" pitchFamily="2" charset="-78"/>
              </a:rPr>
              <a:t>اصولا برای کارهای تحقیقاتی ، دانشگاهی، مکانهایی که حجم اطلاعات پردازشی بالایی دارند.</a:t>
            </a:r>
            <a:endParaRPr lang="en-US" smtClean="0">
              <a:cs typeface="B Nazanin" pitchFamily="2" charset="-78"/>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57188" y="457200"/>
            <a:ext cx="7572375" cy="1143000"/>
          </a:xfrm>
          <a:noFill/>
        </p:spPr>
        <p:txBody>
          <a:bodyPr lIns="92075" tIns="46038" rIns="92075" bIns="46038" anchor="b">
            <a:normAutofit fontScale="90000"/>
          </a:bodyPr>
          <a:lstStyle/>
          <a:p>
            <a:pPr marL="342900" indent="-342900" algn="r" rtl="1">
              <a:lnSpc>
                <a:spcPct val="200000"/>
              </a:lnSpc>
            </a:pPr>
            <a:r>
              <a:rPr lang="fa-IR" smtClean="0">
                <a:solidFill>
                  <a:srgbClr val="7030A0"/>
                </a:solidFill>
                <a:cs typeface="B Nazanin" pitchFamily="2" charset="-78"/>
              </a:rPr>
              <a:t>کامپیوتر کوچک(</a:t>
            </a:r>
            <a:r>
              <a:rPr lang="en-US" smtClean="0">
                <a:solidFill>
                  <a:srgbClr val="7030A0"/>
                </a:solidFill>
                <a:cs typeface="B Nazanin" pitchFamily="2" charset="-78"/>
              </a:rPr>
              <a:t>Mini Computer</a:t>
            </a:r>
            <a:r>
              <a:rPr lang="fa-IR" smtClean="0">
                <a:solidFill>
                  <a:srgbClr val="7030A0"/>
                </a:solidFill>
                <a:cs typeface="B Nazanin" pitchFamily="2" charset="-78"/>
              </a:rPr>
              <a:t>)</a:t>
            </a:r>
            <a:endParaRPr lang="en-US" smtClean="0">
              <a:solidFill>
                <a:srgbClr val="7030A0"/>
              </a:solidFill>
              <a:cs typeface="B Nazanin" pitchFamily="2" charset="-78"/>
            </a:endParaRPr>
          </a:p>
        </p:txBody>
      </p:sp>
      <p:sp>
        <p:nvSpPr>
          <p:cNvPr id="14339" name="Rectangle 3"/>
          <p:cNvSpPr>
            <a:spLocks noGrp="1" noChangeArrowheads="1"/>
          </p:cNvSpPr>
          <p:nvPr>
            <p:ph idx="1"/>
          </p:nvPr>
        </p:nvSpPr>
        <p:spPr>
          <a:xfrm>
            <a:off x="357188" y="1828800"/>
            <a:ext cx="7715250" cy="4114800"/>
          </a:xfrm>
          <a:noFill/>
        </p:spPr>
        <p:txBody>
          <a:bodyPr lIns="92075" tIns="46038" rIns="92075" bIns="46038"/>
          <a:lstStyle/>
          <a:p>
            <a:pPr lvl="1" algn="justLow" rtl="1">
              <a:lnSpc>
                <a:spcPct val="200000"/>
              </a:lnSpc>
            </a:pPr>
            <a:r>
              <a:rPr lang="fa-IR" smtClean="0">
                <a:cs typeface="B Nazanin" pitchFamily="2" charset="-78"/>
              </a:rPr>
              <a:t>اصولا برای کارهای تحقیقاتی ، دانشگاهی، سازمان ها و ادارات مکانهایی که حجم اطلاعات پردازشی کمتری دارند.</a:t>
            </a:r>
          </a:p>
          <a:p>
            <a:pPr lvl="1" algn="justLow" rtl="1">
              <a:lnSpc>
                <a:spcPct val="200000"/>
              </a:lnSpc>
            </a:pPr>
            <a:r>
              <a:rPr lang="fa-IR" smtClean="0">
                <a:cs typeface="B Nazanin" pitchFamily="2" charset="-78"/>
              </a:rPr>
              <a:t>نام دیگر این نوع کامپیوترها </a:t>
            </a:r>
            <a:r>
              <a:rPr lang="en-US" smtClean="0">
                <a:cs typeface="B Nazanin" pitchFamily="2" charset="-78"/>
              </a:rPr>
              <a:t>Server</a:t>
            </a:r>
            <a:r>
              <a:rPr lang="fa-IR" smtClean="0">
                <a:cs typeface="B Nazanin" pitchFamily="2" charset="-78"/>
              </a:rPr>
              <a:t> است.</a:t>
            </a:r>
            <a:endParaRPr lang="en-US" smtClean="0">
              <a:cs typeface="B Nazanin" pitchFamily="2" charset="-78"/>
            </a:endParaRP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57188" y="457200"/>
            <a:ext cx="7572375" cy="1143000"/>
          </a:xfrm>
          <a:noFill/>
        </p:spPr>
        <p:txBody>
          <a:bodyPr lIns="92075" tIns="46038" rIns="92075" bIns="46038" anchor="b">
            <a:normAutofit fontScale="90000"/>
          </a:bodyPr>
          <a:lstStyle/>
          <a:p>
            <a:pPr marL="342900" indent="-342900" algn="ctr" rtl="1">
              <a:lnSpc>
                <a:spcPct val="200000"/>
              </a:lnSpc>
            </a:pPr>
            <a:r>
              <a:rPr lang="fa-IR" smtClean="0">
                <a:solidFill>
                  <a:srgbClr val="7030A0"/>
                </a:solidFill>
                <a:cs typeface="B Nazanin" pitchFamily="2" charset="-78"/>
              </a:rPr>
              <a:t>ریزکامپیوتر(</a:t>
            </a:r>
            <a:r>
              <a:rPr lang="en-US" smtClean="0">
                <a:solidFill>
                  <a:srgbClr val="7030A0"/>
                </a:solidFill>
                <a:cs typeface="B Nazanin" pitchFamily="2" charset="-78"/>
              </a:rPr>
              <a:t>Micro Computer</a:t>
            </a:r>
            <a:r>
              <a:rPr lang="fa-IR" smtClean="0">
                <a:solidFill>
                  <a:srgbClr val="7030A0"/>
                </a:solidFill>
                <a:cs typeface="B Nazanin" pitchFamily="2" charset="-78"/>
              </a:rPr>
              <a:t>)</a:t>
            </a:r>
            <a:endParaRPr lang="en-US" smtClean="0">
              <a:solidFill>
                <a:srgbClr val="7030A0"/>
              </a:solidFill>
              <a:cs typeface="B Nazanin" pitchFamily="2" charset="-78"/>
            </a:endParaRPr>
          </a:p>
        </p:txBody>
      </p:sp>
      <p:sp>
        <p:nvSpPr>
          <p:cNvPr id="15363" name="Rectangle 3"/>
          <p:cNvSpPr>
            <a:spLocks noGrp="1" noChangeArrowheads="1"/>
          </p:cNvSpPr>
          <p:nvPr>
            <p:ph idx="1"/>
          </p:nvPr>
        </p:nvSpPr>
        <p:spPr>
          <a:xfrm>
            <a:off x="357188" y="1828800"/>
            <a:ext cx="7715250" cy="4114800"/>
          </a:xfrm>
          <a:noFill/>
        </p:spPr>
        <p:txBody>
          <a:bodyPr lIns="92075" tIns="46038" rIns="92075" bIns="46038"/>
          <a:lstStyle/>
          <a:p>
            <a:pPr lvl="1" algn="justLow" rtl="1">
              <a:lnSpc>
                <a:spcPct val="200000"/>
              </a:lnSpc>
            </a:pPr>
            <a:r>
              <a:rPr lang="fa-IR" smtClean="0">
                <a:cs typeface="B Nazanin" pitchFamily="2" charset="-78"/>
              </a:rPr>
              <a:t>جهت استفاده در منازل و دفاتر کاری استفاده می شود.</a:t>
            </a:r>
          </a:p>
          <a:p>
            <a:pPr lvl="1" algn="justLow" rtl="1">
              <a:lnSpc>
                <a:spcPct val="200000"/>
              </a:lnSpc>
            </a:pPr>
            <a:r>
              <a:rPr lang="fa-IR" smtClean="0">
                <a:cs typeface="B Nazanin" pitchFamily="2" charset="-78"/>
              </a:rPr>
              <a:t>دو نوع مشهور آن عبارتند از:</a:t>
            </a:r>
            <a:endParaRPr lang="en-US" smtClean="0">
              <a:cs typeface="B Nazanin" pitchFamily="2" charset="-78"/>
            </a:endParaRPr>
          </a:p>
          <a:p>
            <a:pPr lvl="1" algn="justLow" rtl="1">
              <a:lnSpc>
                <a:spcPct val="200000"/>
              </a:lnSpc>
              <a:buFontTx/>
              <a:buNone/>
            </a:pPr>
            <a:r>
              <a:rPr lang="fa-IR" smtClean="0">
                <a:cs typeface="B Nazanin" pitchFamily="2" charset="-78"/>
              </a:rPr>
              <a:t>1- کامپیوتر شخصی(</a:t>
            </a:r>
            <a:r>
              <a:rPr lang="en-US" smtClean="0">
                <a:cs typeface="B Nazanin" pitchFamily="2" charset="-78"/>
              </a:rPr>
              <a:t>Personal Computer=PC</a:t>
            </a:r>
            <a:r>
              <a:rPr lang="fa-IR" smtClean="0">
                <a:cs typeface="B Nazanin" pitchFamily="2" charset="-78"/>
              </a:rPr>
              <a:t>) </a:t>
            </a:r>
          </a:p>
          <a:p>
            <a:pPr lvl="1" algn="justLow" rtl="1">
              <a:lnSpc>
                <a:spcPct val="200000"/>
              </a:lnSpc>
              <a:buFontTx/>
              <a:buNone/>
            </a:pPr>
            <a:r>
              <a:rPr lang="fa-IR" smtClean="0">
                <a:cs typeface="B Nazanin" pitchFamily="2" charset="-78"/>
              </a:rPr>
              <a:t>2- کامپیوتر همراه(</a:t>
            </a:r>
            <a:r>
              <a:rPr lang="en-US" smtClean="0">
                <a:cs typeface="B Nazanin" pitchFamily="2" charset="-78"/>
              </a:rPr>
              <a:t>Laptop</a:t>
            </a:r>
            <a:r>
              <a:rPr lang="fa-IR" smtClean="0">
                <a:cs typeface="B Nazanin" pitchFamily="2" charset="-78"/>
              </a:rPr>
              <a:t>)</a:t>
            </a:r>
            <a:endParaRPr lang="en-US" smtClean="0">
              <a:cs typeface="B Nazanin" pitchFamily="2" charset="-78"/>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57188" y="457200"/>
            <a:ext cx="7572375" cy="1143000"/>
          </a:xfrm>
          <a:noFill/>
        </p:spPr>
        <p:txBody>
          <a:bodyPr lIns="92075" tIns="46038" rIns="92075" bIns="46038" anchor="b"/>
          <a:lstStyle/>
          <a:p>
            <a:pPr marL="342900" indent="-342900" algn="ctr" rtl="1">
              <a:lnSpc>
                <a:spcPct val="200000"/>
              </a:lnSpc>
            </a:pPr>
            <a:r>
              <a:rPr lang="fa-IR" smtClean="0">
                <a:solidFill>
                  <a:srgbClr val="7030A0"/>
                </a:solidFill>
                <a:cs typeface="B Nazanin" pitchFamily="2" charset="-78"/>
              </a:rPr>
              <a:t>ریزکامپیوتر(</a:t>
            </a:r>
            <a:r>
              <a:rPr lang="en-US" smtClean="0">
                <a:solidFill>
                  <a:srgbClr val="7030A0"/>
                </a:solidFill>
                <a:cs typeface="B Nazanin" pitchFamily="2" charset="-78"/>
              </a:rPr>
              <a:t>Micro Computer</a:t>
            </a:r>
            <a:r>
              <a:rPr lang="fa-IR" smtClean="0">
                <a:solidFill>
                  <a:srgbClr val="7030A0"/>
                </a:solidFill>
                <a:cs typeface="B Nazanin" pitchFamily="2" charset="-78"/>
              </a:rPr>
              <a:t>)</a:t>
            </a:r>
            <a:endParaRPr lang="en-US" smtClean="0">
              <a:solidFill>
                <a:srgbClr val="7030A0"/>
              </a:solidFill>
              <a:cs typeface="B Nazanin" pitchFamily="2" charset="-78"/>
            </a:endParaRPr>
          </a:p>
        </p:txBody>
      </p:sp>
      <p:sp>
        <p:nvSpPr>
          <p:cNvPr id="16387" name="Rectangle 3"/>
          <p:cNvSpPr>
            <a:spLocks noGrp="1" noChangeArrowheads="1"/>
          </p:cNvSpPr>
          <p:nvPr>
            <p:ph idx="1"/>
          </p:nvPr>
        </p:nvSpPr>
        <p:spPr>
          <a:xfrm>
            <a:off x="357188" y="1828800"/>
            <a:ext cx="7715250" cy="4114800"/>
          </a:xfrm>
          <a:noFill/>
        </p:spPr>
        <p:txBody>
          <a:bodyPr lIns="92075" tIns="46038" rIns="92075" bIns="46038"/>
          <a:lstStyle/>
          <a:p>
            <a:pPr lvl="1" algn="justLow" rtl="1">
              <a:lnSpc>
                <a:spcPct val="200000"/>
              </a:lnSpc>
            </a:pPr>
            <a:r>
              <a:rPr lang="fa-IR" smtClean="0">
                <a:cs typeface="B Nazanin" pitchFamily="2" charset="-78"/>
              </a:rPr>
              <a:t>جهت استفاده در منازل و دفاتر کاری استفاده می شود.</a:t>
            </a:r>
          </a:p>
          <a:p>
            <a:pPr lvl="1" algn="justLow" rtl="1">
              <a:lnSpc>
                <a:spcPct val="200000"/>
              </a:lnSpc>
            </a:pPr>
            <a:r>
              <a:rPr lang="fa-IR" smtClean="0">
                <a:cs typeface="B Nazanin" pitchFamily="2" charset="-78"/>
              </a:rPr>
              <a:t>دو نوع مشهور آن عبارتند از:</a:t>
            </a:r>
            <a:endParaRPr lang="en-US" smtClean="0">
              <a:cs typeface="B Nazanin" pitchFamily="2" charset="-78"/>
            </a:endParaRPr>
          </a:p>
          <a:p>
            <a:pPr lvl="1" algn="justLow" rtl="1">
              <a:lnSpc>
                <a:spcPct val="200000"/>
              </a:lnSpc>
              <a:buFontTx/>
              <a:buNone/>
            </a:pPr>
            <a:r>
              <a:rPr lang="fa-IR" smtClean="0">
                <a:cs typeface="B Nazanin" pitchFamily="2" charset="-78"/>
              </a:rPr>
              <a:t>1- کامپیوتر شخصی(</a:t>
            </a:r>
            <a:r>
              <a:rPr lang="en-US" smtClean="0">
                <a:cs typeface="B Nazanin" pitchFamily="2" charset="-78"/>
              </a:rPr>
              <a:t>Personal Computer=PC</a:t>
            </a:r>
            <a:r>
              <a:rPr lang="fa-IR" smtClean="0">
                <a:cs typeface="B Nazanin" pitchFamily="2" charset="-78"/>
              </a:rPr>
              <a:t>) </a:t>
            </a:r>
          </a:p>
          <a:p>
            <a:pPr lvl="1" algn="justLow" rtl="1">
              <a:lnSpc>
                <a:spcPct val="200000"/>
              </a:lnSpc>
              <a:buFontTx/>
              <a:buNone/>
            </a:pPr>
            <a:r>
              <a:rPr lang="fa-IR" smtClean="0">
                <a:cs typeface="B Nazanin" pitchFamily="2" charset="-78"/>
              </a:rPr>
              <a:t>2- کامپیوتر همراه(</a:t>
            </a:r>
            <a:r>
              <a:rPr lang="en-US" smtClean="0">
                <a:cs typeface="B Nazanin" pitchFamily="2" charset="-78"/>
              </a:rPr>
              <a:t>Laptop</a:t>
            </a:r>
            <a:r>
              <a:rPr lang="fa-IR" smtClean="0">
                <a:cs typeface="B Nazanin" pitchFamily="2" charset="-78"/>
              </a:rPr>
              <a:t>)</a:t>
            </a:r>
            <a:endParaRPr lang="en-US" smtClean="0">
              <a:cs typeface="B Nazanin" pitchFamily="2" charset="-78"/>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57188" y="457200"/>
            <a:ext cx="7572375" cy="1143000"/>
          </a:xfrm>
          <a:noFill/>
        </p:spPr>
        <p:txBody>
          <a:bodyPr lIns="92075" tIns="46038" rIns="92075" bIns="46038" anchor="b"/>
          <a:lstStyle/>
          <a:p>
            <a:pPr marL="342900" indent="-342900" algn="ctr" rtl="1">
              <a:lnSpc>
                <a:spcPct val="200000"/>
              </a:lnSpc>
            </a:pPr>
            <a:r>
              <a:rPr lang="fa-IR" smtClean="0">
                <a:solidFill>
                  <a:srgbClr val="7030A0"/>
                </a:solidFill>
                <a:cs typeface="B Nazanin" pitchFamily="2" charset="-78"/>
              </a:rPr>
              <a:t> تقسم بندی علم کامپیوتر</a:t>
            </a:r>
            <a:endParaRPr lang="en-US" smtClean="0">
              <a:solidFill>
                <a:srgbClr val="7030A0"/>
              </a:solidFill>
              <a:cs typeface="B Nazanin" pitchFamily="2" charset="-78"/>
            </a:endParaRPr>
          </a:p>
        </p:txBody>
      </p:sp>
      <p:sp>
        <p:nvSpPr>
          <p:cNvPr id="17411" name="Rectangle 3"/>
          <p:cNvSpPr>
            <a:spLocks noGrp="1" noChangeArrowheads="1"/>
          </p:cNvSpPr>
          <p:nvPr>
            <p:ph idx="1"/>
          </p:nvPr>
        </p:nvSpPr>
        <p:spPr>
          <a:xfrm>
            <a:off x="357188" y="1828800"/>
            <a:ext cx="7715250" cy="4114800"/>
          </a:xfrm>
          <a:noFill/>
        </p:spPr>
        <p:txBody>
          <a:bodyPr lIns="92075" tIns="46038" rIns="92075" bIns="46038"/>
          <a:lstStyle/>
          <a:p>
            <a:pPr lvl="1" algn="justLow" rtl="1">
              <a:lnSpc>
                <a:spcPct val="200000"/>
              </a:lnSpc>
            </a:pPr>
            <a:r>
              <a:rPr lang="fa-IR" sz="3600" smtClean="0">
                <a:cs typeface="B Nazanin" pitchFamily="2" charset="-78"/>
              </a:rPr>
              <a:t>سخت افزار(</a:t>
            </a:r>
            <a:r>
              <a:rPr lang="en-US" sz="3600" smtClean="0">
                <a:cs typeface="B Nazanin" pitchFamily="2" charset="-78"/>
              </a:rPr>
              <a:t>Hardware</a:t>
            </a:r>
            <a:r>
              <a:rPr lang="fa-IR" sz="3600" smtClean="0">
                <a:cs typeface="B Nazanin" pitchFamily="2" charset="-78"/>
              </a:rPr>
              <a:t>)</a:t>
            </a:r>
          </a:p>
          <a:p>
            <a:pPr lvl="1" algn="justLow" rtl="1">
              <a:lnSpc>
                <a:spcPct val="200000"/>
              </a:lnSpc>
            </a:pPr>
            <a:r>
              <a:rPr lang="fa-IR" sz="3600" smtClean="0">
                <a:cs typeface="B Nazanin" pitchFamily="2" charset="-78"/>
              </a:rPr>
              <a:t>نرم افزار(</a:t>
            </a:r>
            <a:r>
              <a:rPr lang="en-US" sz="3600" smtClean="0">
                <a:cs typeface="B Nazanin" pitchFamily="2" charset="-78"/>
              </a:rPr>
              <a:t>Software</a:t>
            </a:r>
            <a:r>
              <a:rPr lang="fa-IR" sz="3600" smtClean="0">
                <a:cs typeface="B Nazanin" pitchFamily="2" charset="-78"/>
              </a:rPr>
              <a:t>)</a:t>
            </a:r>
            <a:endParaRPr lang="en-US" sz="3600" smtClean="0">
              <a:cs typeface="B Nazanin" pitchFamily="2" charset="-78"/>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57188" y="457200"/>
            <a:ext cx="7572375" cy="1143000"/>
          </a:xfrm>
          <a:noFill/>
        </p:spPr>
        <p:txBody>
          <a:bodyPr lIns="92075" tIns="46038" rIns="92075" bIns="46038" anchor="b"/>
          <a:lstStyle/>
          <a:p>
            <a:pPr marL="342900" indent="-342900" algn="ctr" rtl="1">
              <a:lnSpc>
                <a:spcPct val="200000"/>
              </a:lnSpc>
            </a:pPr>
            <a:r>
              <a:rPr lang="fa-IR" smtClean="0">
                <a:solidFill>
                  <a:srgbClr val="7030A0"/>
                </a:solidFill>
                <a:cs typeface="B Nazanin" pitchFamily="2" charset="-78"/>
              </a:rPr>
              <a:t> تعریف سخت افزار</a:t>
            </a:r>
            <a:endParaRPr lang="en-US" smtClean="0">
              <a:solidFill>
                <a:srgbClr val="7030A0"/>
              </a:solidFill>
              <a:cs typeface="B Nazanin" pitchFamily="2" charset="-78"/>
            </a:endParaRPr>
          </a:p>
        </p:txBody>
      </p:sp>
      <p:sp>
        <p:nvSpPr>
          <p:cNvPr id="18435" name="Rectangle 3"/>
          <p:cNvSpPr>
            <a:spLocks noGrp="1" noChangeArrowheads="1"/>
          </p:cNvSpPr>
          <p:nvPr>
            <p:ph idx="1"/>
          </p:nvPr>
        </p:nvSpPr>
        <p:spPr>
          <a:xfrm>
            <a:off x="357188" y="1828800"/>
            <a:ext cx="7715250" cy="4114800"/>
          </a:xfrm>
          <a:noFill/>
        </p:spPr>
        <p:txBody>
          <a:bodyPr lIns="92075" tIns="46038" rIns="92075" bIns="46038"/>
          <a:lstStyle/>
          <a:p>
            <a:pPr lvl="1" algn="justLow" rtl="1">
              <a:lnSpc>
                <a:spcPct val="200000"/>
              </a:lnSpc>
            </a:pPr>
            <a:r>
              <a:rPr lang="fa-IR" sz="3600" smtClean="0">
                <a:cs typeface="B Nazanin" pitchFamily="2" charset="-78"/>
              </a:rPr>
              <a:t>قابل لمس و قابل رویت ومشاهده.</a:t>
            </a:r>
          </a:p>
          <a:p>
            <a:pPr lvl="1" algn="justLow" rtl="1">
              <a:lnSpc>
                <a:spcPct val="200000"/>
              </a:lnSpc>
            </a:pPr>
            <a:r>
              <a:rPr lang="fa-IR" sz="3600" smtClean="0">
                <a:cs typeface="B Nazanin" pitchFamily="2" charset="-78"/>
              </a:rPr>
              <a:t>به هریک از تجهیزات کامپیوتری گفته می شود.</a:t>
            </a:r>
            <a:endParaRPr lang="en-US" sz="3600" smtClean="0">
              <a:cs typeface="B Nazanin" pitchFamily="2" charset="-78"/>
            </a:endParaRP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57188" y="457200"/>
            <a:ext cx="7572375" cy="1143000"/>
          </a:xfrm>
          <a:noFill/>
        </p:spPr>
        <p:txBody>
          <a:bodyPr lIns="92075" tIns="46038" rIns="92075" bIns="46038" anchor="b"/>
          <a:lstStyle/>
          <a:p>
            <a:pPr marL="342900" indent="-342900" algn="ctr" rtl="1">
              <a:lnSpc>
                <a:spcPct val="200000"/>
              </a:lnSpc>
            </a:pPr>
            <a:r>
              <a:rPr lang="fa-IR" smtClean="0">
                <a:solidFill>
                  <a:srgbClr val="7030A0"/>
                </a:solidFill>
                <a:cs typeface="B Nazanin" pitchFamily="2" charset="-78"/>
              </a:rPr>
              <a:t> تعریف نرم افزار</a:t>
            </a:r>
            <a:endParaRPr lang="en-US" smtClean="0">
              <a:solidFill>
                <a:srgbClr val="7030A0"/>
              </a:solidFill>
              <a:cs typeface="B Nazanin" pitchFamily="2" charset="-78"/>
            </a:endParaRPr>
          </a:p>
        </p:txBody>
      </p:sp>
      <p:sp>
        <p:nvSpPr>
          <p:cNvPr id="19459" name="Rectangle 3"/>
          <p:cNvSpPr>
            <a:spLocks noGrp="1" noChangeArrowheads="1"/>
          </p:cNvSpPr>
          <p:nvPr>
            <p:ph idx="1"/>
          </p:nvPr>
        </p:nvSpPr>
        <p:spPr>
          <a:xfrm>
            <a:off x="357188" y="1828800"/>
            <a:ext cx="7715250" cy="4114800"/>
          </a:xfrm>
          <a:noFill/>
        </p:spPr>
        <p:txBody>
          <a:bodyPr lIns="92075" tIns="46038" rIns="92075" bIns="46038"/>
          <a:lstStyle/>
          <a:p>
            <a:pPr lvl="1" algn="justLow" rtl="1">
              <a:lnSpc>
                <a:spcPct val="200000"/>
              </a:lnSpc>
            </a:pPr>
            <a:r>
              <a:rPr lang="fa-IR" sz="3600" smtClean="0">
                <a:cs typeface="B Nazanin" pitchFamily="2" charset="-78"/>
              </a:rPr>
              <a:t>غیرقابل لمس و غیرقابل رویت ومشاهده.</a:t>
            </a:r>
          </a:p>
          <a:p>
            <a:pPr lvl="1" algn="justLow" rtl="1">
              <a:lnSpc>
                <a:spcPct val="200000"/>
              </a:lnSpc>
            </a:pPr>
            <a:r>
              <a:rPr lang="fa-IR" sz="3600" smtClean="0">
                <a:cs typeface="B Nazanin" pitchFamily="2" charset="-78"/>
              </a:rPr>
              <a:t>به مجموعه دستورالعملها و برنامه ها گفته می شود.</a:t>
            </a:r>
            <a:endParaRPr lang="en-US" sz="3600" smtClean="0">
              <a:cs typeface="B Nazanin" pitchFamily="2" charset="-78"/>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57188" y="457200"/>
            <a:ext cx="7572375" cy="1143000"/>
          </a:xfrm>
          <a:noFill/>
        </p:spPr>
        <p:txBody>
          <a:bodyPr lIns="92075" tIns="46038" rIns="92075" bIns="46038" anchor="b"/>
          <a:lstStyle/>
          <a:p>
            <a:pPr marL="342900" indent="-342900" algn="ctr" rtl="1">
              <a:lnSpc>
                <a:spcPct val="200000"/>
              </a:lnSpc>
            </a:pPr>
            <a:r>
              <a:rPr lang="fa-IR" smtClean="0">
                <a:solidFill>
                  <a:srgbClr val="7030A0"/>
                </a:solidFill>
                <a:cs typeface="B Nazanin" pitchFamily="2" charset="-78"/>
              </a:rPr>
              <a:t> تعریف سیستم</a:t>
            </a:r>
            <a:endParaRPr lang="en-US" smtClean="0">
              <a:solidFill>
                <a:srgbClr val="7030A0"/>
              </a:solidFill>
              <a:cs typeface="B Nazanin" pitchFamily="2" charset="-78"/>
            </a:endParaRPr>
          </a:p>
        </p:txBody>
      </p:sp>
      <p:sp>
        <p:nvSpPr>
          <p:cNvPr id="20483" name="Rectangle 3"/>
          <p:cNvSpPr>
            <a:spLocks noGrp="1" noChangeArrowheads="1"/>
          </p:cNvSpPr>
          <p:nvPr>
            <p:ph idx="1"/>
          </p:nvPr>
        </p:nvSpPr>
        <p:spPr>
          <a:xfrm>
            <a:off x="357188" y="1828800"/>
            <a:ext cx="7715250" cy="4114800"/>
          </a:xfrm>
          <a:noFill/>
        </p:spPr>
        <p:txBody>
          <a:bodyPr lIns="92075" tIns="46038" rIns="92075" bIns="46038"/>
          <a:lstStyle/>
          <a:p>
            <a:pPr lvl="1" algn="justLow" rtl="1">
              <a:lnSpc>
                <a:spcPct val="200000"/>
              </a:lnSpc>
            </a:pPr>
            <a:r>
              <a:rPr lang="fa-IR" sz="3600" smtClean="0">
                <a:cs typeface="B Nazanin" pitchFamily="2" charset="-78"/>
              </a:rPr>
              <a:t>مجموعه از اجزا و قطعاتی که یک هدف واحدی را دنبال می کنند</a:t>
            </a:r>
            <a:endParaRPr lang="en-US" sz="3600" smtClean="0">
              <a:cs typeface="B Nazanin" pitchFamily="2" charset="-78"/>
            </a:endParaRP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57188" y="457200"/>
            <a:ext cx="7572375" cy="1143000"/>
          </a:xfrm>
          <a:noFill/>
        </p:spPr>
        <p:txBody>
          <a:bodyPr lIns="92075" tIns="46038" rIns="92075" bIns="46038" anchor="b"/>
          <a:lstStyle/>
          <a:p>
            <a:pPr marL="342900" indent="-342900" algn="ctr" rtl="1">
              <a:lnSpc>
                <a:spcPct val="200000"/>
              </a:lnSpc>
            </a:pPr>
            <a:r>
              <a:rPr lang="fa-IR" smtClean="0">
                <a:solidFill>
                  <a:srgbClr val="7030A0"/>
                </a:solidFill>
                <a:cs typeface="B Nazanin" pitchFamily="2" charset="-78"/>
              </a:rPr>
              <a:t> اجزای سیستم کامپیوتری</a:t>
            </a:r>
            <a:endParaRPr lang="en-US" smtClean="0">
              <a:solidFill>
                <a:srgbClr val="7030A0"/>
              </a:solidFill>
              <a:cs typeface="B Nazanin" pitchFamily="2" charset="-78"/>
            </a:endParaRPr>
          </a:p>
        </p:txBody>
      </p:sp>
      <p:sp>
        <p:nvSpPr>
          <p:cNvPr id="21507" name="Rectangle 3"/>
          <p:cNvSpPr>
            <a:spLocks noGrp="1" noChangeArrowheads="1"/>
          </p:cNvSpPr>
          <p:nvPr>
            <p:ph idx="1"/>
          </p:nvPr>
        </p:nvSpPr>
        <p:spPr>
          <a:xfrm>
            <a:off x="357188" y="1828800"/>
            <a:ext cx="7715250" cy="4114800"/>
          </a:xfrm>
          <a:noFill/>
        </p:spPr>
        <p:txBody>
          <a:bodyPr lIns="92075" tIns="46038" rIns="92075" bIns="46038"/>
          <a:lstStyle/>
          <a:p>
            <a:pPr lvl="1" algn="r" rtl="1">
              <a:buFontTx/>
              <a:buNone/>
            </a:pPr>
            <a:r>
              <a:rPr lang="fa-IR" sz="3600" smtClean="0">
                <a:cs typeface="B Nazanin" pitchFamily="2" charset="-78"/>
              </a:rPr>
              <a:t>1- واحد پردازشگر مرکزی</a:t>
            </a:r>
            <a:endParaRPr lang="en-US" sz="3600" smtClean="0">
              <a:cs typeface="B Nazanin" pitchFamily="2" charset="-78"/>
            </a:endParaRPr>
          </a:p>
          <a:p>
            <a:pPr lvl="1" rtl="1">
              <a:buFontTx/>
              <a:buNone/>
            </a:pPr>
            <a:r>
              <a:rPr lang="en-US" sz="3600" smtClean="0">
                <a:cs typeface="B Nazanin" pitchFamily="2" charset="-78"/>
              </a:rPr>
              <a:t>=CPU</a:t>
            </a:r>
            <a:r>
              <a:rPr lang="fa-IR" sz="3600" smtClean="0">
                <a:cs typeface="B Nazanin" pitchFamily="2" charset="-78"/>
              </a:rPr>
              <a:t>(</a:t>
            </a:r>
            <a:r>
              <a:rPr lang="en-US" sz="3600" smtClean="0">
                <a:cs typeface="B Nazanin" pitchFamily="2" charset="-78"/>
              </a:rPr>
              <a:t>Central Processing Unit</a:t>
            </a:r>
            <a:r>
              <a:rPr lang="fa-IR" sz="3600" smtClean="0">
                <a:cs typeface="B Nazanin" pitchFamily="2" charset="-78"/>
              </a:rPr>
              <a:t>)</a:t>
            </a:r>
            <a:endParaRPr lang="en-US" sz="3600" smtClean="0">
              <a:cs typeface="B Nazanin" pitchFamily="2" charset="-78"/>
            </a:endParaRPr>
          </a:p>
          <a:p>
            <a:pPr lvl="1" algn="r" rtl="1">
              <a:buFontTx/>
              <a:buNone/>
            </a:pPr>
            <a:r>
              <a:rPr lang="fa-IR" sz="3600" smtClean="0">
                <a:cs typeface="B Nazanin" pitchFamily="2" charset="-78"/>
              </a:rPr>
              <a:t>2- واحد حافظه(</a:t>
            </a:r>
            <a:r>
              <a:rPr lang="en-US" sz="3600" smtClean="0">
                <a:cs typeface="B Nazanin" pitchFamily="2" charset="-78"/>
              </a:rPr>
              <a:t>Memory Unit</a:t>
            </a:r>
            <a:r>
              <a:rPr lang="fa-IR" sz="3600" smtClean="0">
                <a:cs typeface="B Nazanin" pitchFamily="2" charset="-78"/>
              </a:rPr>
              <a:t>)</a:t>
            </a:r>
            <a:endParaRPr lang="en-US" sz="3600" smtClean="0">
              <a:cs typeface="B Nazanin" pitchFamily="2" charset="-78"/>
            </a:endParaRPr>
          </a:p>
          <a:p>
            <a:pPr lvl="1" algn="r" rtl="1">
              <a:buFontTx/>
              <a:buNone/>
            </a:pPr>
            <a:r>
              <a:rPr lang="fa-IR" sz="3600" smtClean="0">
                <a:cs typeface="B Nazanin" pitchFamily="2" charset="-78"/>
              </a:rPr>
              <a:t>3- واحد ورودی(</a:t>
            </a:r>
            <a:r>
              <a:rPr lang="en-US" sz="3600" smtClean="0">
                <a:cs typeface="B Nazanin" pitchFamily="2" charset="-78"/>
              </a:rPr>
              <a:t>Input Unit</a:t>
            </a:r>
            <a:r>
              <a:rPr lang="fa-IR" sz="3600" smtClean="0">
                <a:cs typeface="B Nazanin" pitchFamily="2" charset="-78"/>
              </a:rPr>
              <a:t>)</a:t>
            </a:r>
          </a:p>
          <a:p>
            <a:pPr lvl="1" algn="r" rtl="1">
              <a:buFontTx/>
              <a:buNone/>
            </a:pPr>
            <a:r>
              <a:rPr lang="fa-IR" sz="3600" smtClean="0">
                <a:cs typeface="B Nazanin" pitchFamily="2" charset="-78"/>
              </a:rPr>
              <a:t>4- واحد خروجی(</a:t>
            </a:r>
            <a:r>
              <a:rPr lang="en-US" sz="3600" smtClean="0">
                <a:cs typeface="B Nazanin" pitchFamily="2" charset="-78"/>
              </a:rPr>
              <a:t>Output Unit</a:t>
            </a:r>
            <a:r>
              <a:rPr lang="fa-IR" sz="3600" smtClean="0">
                <a:cs typeface="B Nazanin" pitchFamily="2" charset="-78"/>
              </a:rPr>
              <a:t>)</a:t>
            </a:r>
            <a:endParaRPr lang="en-US" sz="3600" smtClean="0">
              <a:cs typeface="B Nazanin" pitchFamily="2" charset="-78"/>
            </a:endParaRP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57188" y="457200"/>
            <a:ext cx="7572375" cy="1143000"/>
          </a:xfrm>
          <a:noFill/>
        </p:spPr>
        <p:txBody>
          <a:bodyPr lIns="92075" tIns="46038" rIns="92075" bIns="46038" anchor="b"/>
          <a:lstStyle/>
          <a:p>
            <a:pPr marL="342900" indent="-342900" algn="ctr" rtl="1">
              <a:lnSpc>
                <a:spcPct val="200000"/>
              </a:lnSpc>
            </a:pPr>
            <a:r>
              <a:rPr lang="en-US" smtClean="0">
                <a:solidFill>
                  <a:srgbClr val="7030A0"/>
                </a:solidFill>
                <a:cs typeface="B Nazanin" pitchFamily="2" charset="-78"/>
              </a:rPr>
              <a:t>CPU</a:t>
            </a:r>
          </a:p>
        </p:txBody>
      </p:sp>
      <p:sp>
        <p:nvSpPr>
          <p:cNvPr id="22531" name="Rectangle 3"/>
          <p:cNvSpPr>
            <a:spLocks noGrp="1" noChangeArrowheads="1"/>
          </p:cNvSpPr>
          <p:nvPr>
            <p:ph idx="1"/>
          </p:nvPr>
        </p:nvSpPr>
        <p:spPr>
          <a:xfrm>
            <a:off x="357188" y="1828800"/>
            <a:ext cx="7715250" cy="600075"/>
          </a:xfrm>
          <a:noFill/>
        </p:spPr>
        <p:txBody>
          <a:bodyPr lIns="92075" tIns="46038" rIns="92075" bIns="46038"/>
          <a:lstStyle/>
          <a:p>
            <a:pPr lvl="1" algn="r" rtl="1">
              <a:buFontTx/>
              <a:buChar char="-"/>
            </a:pPr>
            <a:r>
              <a:rPr lang="fa-IR" sz="3600" smtClean="0">
                <a:cs typeface="B Nazanin" pitchFamily="2" charset="-78"/>
              </a:rPr>
              <a:t>مغز کامپیوتر گفته می شود.</a:t>
            </a:r>
          </a:p>
          <a:p>
            <a:pPr lvl="1" algn="r" rtl="1">
              <a:buFontTx/>
              <a:buChar char="-"/>
            </a:pPr>
            <a:endParaRPr lang="en-US" sz="3600" smtClean="0">
              <a:cs typeface="B Nazanin" pitchFamily="2" charset="-78"/>
            </a:endParaRPr>
          </a:p>
        </p:txBody>
      </p:sp>
      <p:sp>
        <p:nvSpPr>
          <p:cNvPr id="4" name="Rectangle 3"/>
          <p:cNvSpPr txBox="1">
            <a:spLocks noChangeArrowheads="1"/>
          </p:cNvSpPr>
          <p:nvPr/>
        </p:nvSpPr>
        <p:spPr bwMode="auto">
          <a:xfrm>
            <a:off x="428625" y="2571750"/>
            <a:ext cx="7715250" cy="1357313"/>
          </a:xfrm>
          <a:prstGeom prst="rect">
            <a:avLst/>
          </a:prstGeom>
          <a:noFill/>
          <a:ln w="9525">
            <a:noFill/>
            <a:miter lim="800000"/>
            <a:headEnd/>
            <a:tailEnd/>
          </a:ln>
        </p:spPr>
        <p:txBody>
          <a:bodyPr lIns="92075" tIns="46038" rIns="92075" bIns="46038"/>
          <a:lstStyle/>
          <a:p>
            <a:pPr marL="742950" lvl="1" indent="-285750" algn="r" rtl="1">
              <a:spcBef>
                <a:spcPct val="20000"/>
              </a:spcBef>
              <a:buClr>
                <a:schemeClr val="accent1"/>
              </a:buClr>
              <a:buFontTx/>
              <a:buChar char="-"/>
              <a:defRPr/>
            </a:pPr>
            <a:r>
              <a:rPr kumimoji="1" lang="fa-IR" sz="3600" kern="0" dirty="0">
                <a:latin typeface="+mn-lt"/>
                <a:cs typeface="B Nazanin" pitchFamily="2" charset="-78"/>
              </a:rPr>
              <a:t>شرکت های </a:t>
            </a:r>
            <a:r>
              <a:rPr kumimoji="1" lang="en-US" sz="3600" kern="0" dirty="0">
                <a:latin typeface="+mn-lt"/>
                <a:cs typeface="B Nazanin" pitchFamily="2" charset="-78"/>
              </a:rPr>
              <a:t>Intel </a:t>
            </a:r>
            <a:r>
              <a:rPr kumimoji="1" lang="fa-IR" sz="3600" kern="0" dirty="0">
                <a:latin typeface="+mn-lt"/>
                <a:cs typeface="B Nazanin" pitchFamily="2" charset="-78"/>
              </a:rPr>
              <a:t> و </a:t>
            </a:r>
            <a:r>
              <a:rPr kumimoji="1" lang="en-US" sz="3600" kern="0" dirty="0">
                <a:latin typeface="+mn-lt"/>
                <a:cs typeface="B Nazanin" pitchFamily="2" charset="-78"/>
              </a:rPr>
              <a:t> AMD</a:t>
            </a:r>
            <a:r>
              <a:rPr kumimoji="1" lang="fa-IR" sz="3600" kern="0" dirty="0">
                <a:latin typeface="+mn-lt"/>
                <a:cs typeface="B Nazanin" pitchFamily="2" charset="-78"/>
              </a:rPr>
              <a:t>دوشرکت معتبر در جهان که </a:t>
            </a:r>
            <a:r>
              <a:rPr kumimoji="1" lang="en-US" sz="3600" kern="0" dirty="0">
                <a:latin typeface="+mn-lt"/>
                <a:cs typeface="B Nazanin" pitchFamily="2" charset="-78"/>
              </a:rPr>
              <a:t>CPU</a:t>
            </a:r>
            <a:r>
              <a:rPr kumimoji="1" lang="fa-IR" sz="3600" kern="0" dirty="0">
                <a:latin typeface="+mn-lt"/>
                <a:cs typeface="B Nazanin" pitchFamily="2" charset="-78"/>
              </a:rPr>
              <a:t>تولید میکنند.</a:t>
            </a:r>
          </a:p>
          <a:p>
            <a:pPr marL="742950" lvl="1" indent="-285750" algn="r" rtl="1">
              <a:spcBef>
                <a:spcPct val="20000"/>
              </a:spcBef>
              <a:buClr>
                <a:schemeClr val="accent1"/>
              </a:buClr>
              <a:buFontTx/>
              <a:buChar char="-"/>
              <a:defRPr/>
            </a:pPr>
            <a:endParaRPr kumimoji="1" lang="en-US" sz="3600" kern="0" dirty="0">
              <a:latin typeface="+mn-lt"/>
              <a:cs typeface="B Nazanin" pitchFamily="2" charset="-78"/>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90600" y="457200"/>
            <a:ext cx="6938963" cy="1143000"/>
          </a:xfrm>
          <a:noFill/>
        </p:spPr>
        <p:txBody>
          <a:bodyPr lIns="92075" tIns="46038" rIns="92075" bIns="46038" anchor="b"/>
          <a:lstStyle/>
          <a:p>
            <a:pPr algn="ctr" rtl="1"/>
            <a:r>
              <a:rPr lang="fa-IR" smtClean="0">
                <a:solidFill>
                  <a:srgbClr val="7030A0"/>
                </a:solidFill>
                <a:cs typeface="B Koodak" pitchFamily="2" charset="-78"/>
              </a:rPr>
              <a:t>تعریف کامپیوتر</a:t>
            </a:r>
            <a:endParaRPr lang="en-US" smtClean="0">
              <a:solidFill>
                <a:srgbClr val="7030A0"/>
              </a:solidFill>
              <a:cs typeface="B Koodak" pitchFamily="2" charset="-78"/>
            </a:endParaRPr>
          </a:p>
        </p:txBody>
      </p:sp>
      <p:sp>
        <p:nvSpPr>
          <p:cNvPr id="5123" name="Rectangle 3"/>
          <p:cNvSpPr>
            <a:spLocks noGrp="1" noChangeArrowheads="1"/>
          </p:cNvSpPr>
          <p:nvPr>
            <p:ph idx="1"/>
          </p:nvPr>
        </p:nvSpPr>
        <p:spPr>
          <a:xfrm>
            <a:off x="357188" y="1828800"/>
            <a:ext cx="7715250" cy="4600575"/>
          </a:xfrm>
          <a:noFill/>
        </p:spPr>
        <p:txBody>
          <a:bodyPr lIns="92075" tIns="46038" rIns="92075" bIns="46038"/>
          <a:lstStyle/>
          <a:p>
            <a:pPr algn="justLow" rtl="1">
              <a:lnSpc>
                <a:spcPct val="200000"/>
              </a:lnSpc>
            </a:pPr>
            <a:r>
              <a:rPr lang="fa-IR" smtClean="0">
                <a:cs typeface="B Nazanin" pitchFamily="2" charset="-78"/>
              </a:rPr>
              <a:t>کامپیوتر ماشین ا لکتریکی است که سه عمل ذیل را انجام میدهد:</a:t>
            </a:r>
            <a:endParaRPr lang="en-US" smtClean="0">
              <a:cs typeface="B Nazanin" pitchFamily="2" charset="-78"/>
            </a:endParaRPr>
          </a:p>
          <a:p>
            <a:pPr lvl="1" algn="justLow" rtl="1">
              <a:lnSpc>
                <a:spcPct val="200000"/>
              </a:lnSpc>
            </a:pPr>
            <a:r>
              <a:rPr lang="fa-IR" smtClean="0">
                <a:cs typeface="B Nazanin" pitchFamily="2" charset="-78"/>
              </a:rPr>
              <a:t>دریافت </a:t>
            </a:r>
            <a:r>
              <a:rPr lang="fa-IR" sz="2800" u="sng" smtClean="0">
                <a:solidFill>
                  <a:srgbClr val="C00000"/>
                </a:solidFill>
                <a:cs typeface="B Nazanin" pitchFamily="2" charset="-78"/>
              </a:rPr>
              <a:t>داده</a:t>
            </a:r>
            <a:r>
              <a:rPr lang="fa-IR" smtClean="0">
                <a:cs typeface="B Nazanin" pitchFamily="2" charset="-78"/>
              </a:rPr>
              <a:t> از </a:t>
            </a:r>
            <a:r>
              <a:rPr lang="fa-IR" sz="2800" u="sng" smtClean="0">
                <a:solidFill>
                  <a:srgbClr val="C00000"/>
                </a:solidFill>
                <a:cs typeface="B Nazanin" pitchFamily="2" charset="-78"/>
              </a:rPr>
              <a:t>دستگاه ورودی</a:t>
            </a:r>
            <a:r>
              <a:rPr lang="en-US" smtClean="0">
                <a:cs typeface="B Nazanin" pitchFamily="2" charset="-78"/>
              </a:rPr>
              <a:t> (INPUT)</a:t>
            </a:r>
            <a:r>
              <a:rPr lang="fa-IR" smtClean="0">
                <a:cs typeface="B Nazanin" pitchFamily="2" charset="-78"/>
              </a:rPr>
              <a:t>و ذخیره آن در </a:t>
            </a:r>
            <a:r>
              <a:rPr lang="fa-IR" sz="2800" u="sng" smtClean="0">
                <a:solidFill>
                  <a:srgbClr val="C00000"/>
                </a:solidFill>
                <a:cs typeface="B Nazanin" pitchFamily="2" charset="-78"/>
              </a:rPr>
              <a:t>حافظه</a:t>
            </a:r>
            <a:r>
              <a:rPr lang="en-US" smtClean="0">
                <a:cs typeface="B Nazanin" pitchFamily="2" charset="-78"/>
              </a:rPr>
              <a:t>(STORAGE)</a:t>
            </a:r>
          </a:p>
          <a:p>
            <a:pPr lvl="1" algn="justLow" rtl="1">
              <a:lnSpc>
                <a:spcPct val="200000"/>
              </a:lnSpc>
            </a:pPr>
            <a:r>
              <a:rPr lang="fa-IR" sz="2800" u="sng" smtClean="0">
                <a:solidFill>
                  <a:srgbClr val="C00000"/>
                </a:solidFill>
                <a:cs typeface="B Nazanin" pitchFamily="2" charset="-78"/>
              </a:rPr>
              <a:t>پردازش</a:t>
            </a:r>
            <a:r>
              <a:rPr lang="fa-IR" smtClean="0">
                <a:cs typeface="B Nazanin" pitchFamily="2" charset="-78"/>
              </a:rPr>
              <a:t> داده ها توسط عمل یا عملیات مشخص</a:t>
            </a:r>
            <a:r>
              <a:rPr lang="en-US" smtClean="0">
                <a:cs typeface="B Nazanin" pitchFamily="2" charset="-78"/>
              </a:rPr>
              <a:t>(PROCESSING)</a:t>
            </a:r>
          </a:p>
          <a:p>
            <a:pPr lvl="1" algn="justLow" rtl="1">
              <a:lnSpc>
                <a:spcPct val="200000"/>
              </a:lnSpc>
            </a:pPr>
            <a:r>
              <a:rPr lang="fa-IR" smtClean="0">
                <a:cs typeface="B Nazanin" pitchFamily="2" charset="-78"/>
              </a:rPr>
              <a:t>نمایش </a:t>
            </a:r>
            <a:r>
              <a:rPr lang="fa-IR" sz="2800" u="sng" smtClean="0">
                <a:solidFill>
                  <a:srgbClr val="C00000"/>
                </a:solidFill>
                <a:cs typeface="B Nazanin" pitchFamily="2" charset="-78"/>
              </a:rPr>
              <a:t>اطلاعات</a:t>
            </a:r>
            <a:r>
              <a:rPr lang="fa-IR" smtClean="0">
                <a:cs typeface="B Nazanin" pitchFamily="2" charset="-78"/>
              </a:rPr>
              <a:t> در دستگاه </a:t>
            </a:r>
            <a:r>
              <a:rPr lang="fa-IR" sz="2800" u="sng" smtClean="0">
                <a:solidFill>
                  <a:srgbClr val="C00000"/>
                </a:solidFill>
                <a:cs typeface="B Nazanin" pitchFamily="2" charset="-78"/>
              </a:rPr>
              <a:t>خروجی</a:t>
            </a:r>
            <a:r>
              <a:rPr lang="en-US" smtClean="0">
                <a:cs typeface="B Nazanin" pitchFamily="2" charset="-78"/>
              </a:rPr>
              <a:t>(OUTPUT)</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57188" y="457200"/>
            <a:ext cx="7572375" cy="1143000"/>
          </a:xfrm>
          <a:noFill/>
        </p:spPr>
        <p:txBody>
          <a:bodyPr lIns="92075" tIns="46038" rIns="92075" bIns="46038" anchor="b"/>
          <a:lstStyle/>
          <a:p>
            <a:pPr marL="342900" indent="-342900" algn="ctr" rtl="1">
              <a:lnSpc>
                <a:spcPct val="200000"/>
              </a:lnSpc>
            </a:pPr>
            <a:r>
              <a:rPr lang="fa-IR" smtClean="0">
                <a:solidFill>
                  <a:srgbClr val="7030A0"/>
                </a:solidFill>
                <a:cs typeface="B Nazanin" pitchFamily="2" charset="-78"/>
              </a:rPr>
              <a:t>اجزای </a:t>
            </a:r>
            <a:r>
              <a:rPr lang="en-US" smtClean="0">
                <a:solidFill>
                  <a:srgbClr val="7030A0"/>
                </a:solidFill>
                <a:cs typeface="B Nazanin" pitchFamily="2" charset="-78"/>
              </a:rPr>
              <a:t>CPU</a:t>
            </a:r>
          </a:p>
        </p:txBody>
      </p:sp>
      <p:sp>
        <p:nvSpPr>
          <p:cNvPr id="21507" name="Rectangle 3"/>
          <p:cNvSpPr>
            <a:spLocks noGrp="1" noChangeArrowheads="1"/>
          </p:cNvSpPr>
          <p:nvPr>
            <p:ph idx="1"/>
          </p:nvPr>
        </p:nvSpPr>
        <p:spPr>
          <a:xfrm>
            <a:off x="357188" y="1828800"/>
            <a:ext cx="7715250" cy="885825"/>
          </a:xfrm>
          <a:noFill/>
        </p:spPr>
        <p:txBody>
          <a:bodyPr lIns="92075" tIns="46038" rIns="92075" bIns="46038"/>
          <a:lstStyle/>
          <a:p>
            <a:pPr lvl="1" algn="r" rtl="1">
              <a:buFontTx/>
              <a:buNone/>
            </a:pPr>
            <a:r>
              <a:rPr lang="en-US" sz="2800" smtClean="0">
                <a:cs typeface="B Nazanin" pitchFamily="2" charset="-78"/>
              </a:rPr>
              <a:t>Arithmetic And Logical Unit=ALU</a:t>
            </a:r>
          </a:p>
          <a:p>
            <a:pPr lvl="1" algn="r" rtl="1">
              <a:buFontTx/>
              <a:buNone/>
            </a:pPr>
            <a:r>
              <a:rPr lang="fa-IR" sz="2800" smtClean="0">
                <a:cs typeface="B Nazanin" pitchFamily="2" charset="-78"/>
              </a:rPr>
              <a:t>واحد محاسبه و منطق</a:t>
            </a:r>
          </a:p>
          <a:p>
            <a:pPr lvl="1" algn="r" rtl="1">
              <a:buFontTx/>
              <a:buChar char="-"/>
            </a:pPr>
            <a:endParaRPr lang="en-US" sz="2800" smtClean="0">
              <a:cs typeface="B Nazanin" pitchFamily="2" charset="-78"/>
            </a:endParaRPr>
          </a:p>
        </p:txBody>
      </p:sp>
      <p:sp>
        <p:nvSpPr>
          <p:cNvPr id="5" name="Rectangle 3"/>
          <p:cNvSpPr txBox="1">
            <a:spLocks noChangeArrowheads="1"/>
          </p:cNvSpPr>
          <p:nvPr/>
        </p:nvSpPr>
        <p:spPr bwMode="auto">
          <a:xfrm>
            <a:off x="428625" y="3071813"/>
            <a:ext cx="7715250" cy="1000125"/>
          </a:xfrm>
          <a:prstGeom prst="rect">
            <a:avLst/>
          </a:prstGeom>
          <a:noFill/>
          <a:ln w="9525">
            <a:noFill/>
            <a:miter lim="800000"/>
            <a:headEnd/>
            <a:tailEnd/>
          </a:ln>
        </p:spPr>
        <p:txBody>
          <a:bodyPr lIns="92075" tIns="46038" rIns="92075" bIns="46038"/>
          <a:lstStyle/>
          <a:p>
            <a:pPr marL="742950" lvl="1" indent="-285750" algn="r" rtl="1">
              <a:spcBef>
                <a:spcPct val="20000"/>
              </a:spcBef>
              <a:buClr>
                <a:schemeClr val="accent1"/>
              </a:buClr>
              <a:defRPr/>
            </a:pPr>
            <a:r>
              <a:rPr kumimoji="1" lang="en-US" sz="2800" kern="0" dirty="0">
                <a:latin typeface="+mn-lt"/>
                <a:cs typeface="B Nazanin" pitchFamily="2" charset="-78"/>
              </a:rPr>
              <a:t>Control Unit=CU</a:t>
            </a:r>
          </a:p>
          <a:p>
            <a:pPr marL="742950" lvl="1" indent="-285750" algn="r" rtl="1">
              <a:spcBef>
                <a:spcPct val="20000"/>
              </a:spcBef>
              <a:buClr>
                <a:schemeClr val="accent1"/>
              </a:buClr>
              <a:defRPr/>
            </a:pPr>
            <a:r>
              <a:rPr kumimoji="1" lang="fa-IR" sz="2800" kern="0" dirty="0">
                <a:latin typeface="+mn-lt"/>
                <a:cs typeface="B Nazanin" pitchFamily="2" charset="-78"/>
              </a:rPr>
              <a:t>واحد کنترل</a:t>
            </a:r>
          </a:p>
          <a:p>
            <a:pPr marL="742950" lvl="1" indent="-285750" algn="r" rtl="1">
              <a:spcBef>
                <a:spcPct val="20000"/>
              </a:spcBef>
              <a:buClr>
                <a:schemeClr val="accent1"/>
              </a:buClr>
              <a:buFontTx/>
              <a:buChar char="-"/>
              <a:defRPr/>
            </a:pPr>
            <a:endParaRPr kumimoji="1" lang="en-US" sz="2800" kern="0" dirty="0">
              <a:latin typeface="+mn-lt"/>
              <a:cs typeface="B Nazanin" pitchFamily="2" charset="-78"/>
            </a:endParaRPr>
          </a:p>
        </p:txBody>
      </p:sp>
      <p:sp>
        <p:nvSpPr>
          <p:cNvPr id="6" name="Rectangle 3"/>
          <p:cNvSpPr txBox="1">
            <a:spLocks noChangeArrowheads="1"/>
          </p:cNvSpPr>
          <p:nvPr/>
        </p:nvSpPr>
        <p:spPr bwMode="auto">
          <a:xfrm>
            <a:off x="500063" y="4071938"/>
            <a:ext cx="7715250" cy="1071562"/>
          </a:xfrm>
          <a:prstGeom prst="rect">
            <a:avLst/>
          </a:prstGeom>
          <a:noFill/>
          <a:ln w="9525">
            <a:noFill/>
            <a:miter lim="800000"/>
            <a:headEnd/>
            <a:tailEnd/>
          </a:ln>
        </p:spPr>
        <p:txBody>
          <a:bodyPr lIns="92075" tIns="46038" rIns="92075" bIns="46038"/>
          <a:lstStyle/>
          <a:p>
            <a:pPr marL="742950" lvl="1" indent="-285750" algn="r" rtl="1">
              <a:spcBef>
                <a:spcPct val="20000"/>
              </a:spcBef>
              <a:buClr>
                <a:schemeClr val="accent1"/>
              </a:buClr>
              <a:defRPr/>
            </a:pPr>
            <a:r>
              <a:rPr kumimoji="1" lang="en-US" sz="2800" kern="0" dirty="0">
                <a:latin typeface="+mn-lt"/>
                <a:cs typeface="B Nazanin" pitchFamily="2" charset="-78"/>
              </a:rPr>
              <a:t>Control Unit=CU</a:t>
            </a:r>
          </a:p>
          <a:p>
            <a:pPr marL="742950" lvl="1" indent="-285750" algn="r" rtl="1">
              <a:spcBef>
                <a:spcPct val="20000"/>
              </a:spcBef>
              <a:buClr>
                <a:schemeClr val="accent1"/>
              </a:buClr>
              <a:defRPr/>
            </a:pPr>
            <a:r>
              <a:rPr kumimoji="1" lang="fa-IR" sz="2800" kern="0" dirty="0">
                <a:latin typeface="+mn-lt"/>
                <a:cs typeface="B Nazanin" pitchFamily="2" charset="-78"/>
              </a:rPr>
              <a:t>واحد کنترل</a:t>
            </a:r>
          </a:p>
          <a:p>
            <a:pPr marL="742950" lvl="1" indent="-285750" algn="r" rtl="1">
              <a:spcBef>
                <a:spcPct val="20000"/>
              </a:spcBef>
              <a:buClr>
                <a:schemeClr val="accent1"/>
              </a:buClr>
              <a:buFontTx/>
              <a:buChar char="-"/>
              <a:defRPr/>
            </a:pPr>
            <a:endParaRPr kumimoji="1" lang="en-US" sz="2800" kern="0" dirty="0">
              <a:latin typeface="+mn-lt"/>
              <a:cs typeface="B Nazanin" pitchFamily="2" charset="-78"/>
            </a:endParaRPr>
          </a:p>
        </p:txBody>
      </p:sp>
      <p:sp>
        <p:nvSpPr>
          <p:cNvPr id="7" name="Rectangle 3"/>
          <p:cNvSpPr txBox="1">
            <a:spLocks noChangeArrowheads="1"/>
          </p:cNvSpPr>
          <p:nvPr/>
        </p:nvSpPr>
        <p:spPr bwMode="auto">
          <a:xfrm>
            <a:off x="5286375" y="5000625"/>
            <a:ext cx="2214563" cy="1071563"/>
          </a:xfrm>
          <a:prstGeom prst="rect">
            <a:avLst/>
          </a:prstGeom>
          <a:noFill/>
          <a:ln w="9525">
            <a:noFill/>
            <a:miter lim="800000"/>
            <a:headEnd/>
            <a:tailEnd/>
          </a:ln>
        </p:spPr>
        <p:txBody>
          <a:bodyPr lIns="92075" tIns="46038" rIns="92075" bIns="46038"/>
          <a:lstStyle/>
          <a:p>
            <a:pPr marL="742950" lvl="1" indent="-285750" algn="r" rtl="1">
              <a:spcBef>
                <a:spcPct val="20000"/>
              </a:spcBef>
              <a:buClr>
                <a:schemeClr val="accent1"/>
              </a:buClr>
              <a:defRPr/>
            </a:pPr>
            <a:r>
              <a:rPr kumimoji="1" lang="en-US" sz="2800" kern="0" dirty="0">
                <a:latin typeface="+mn-lt"/>
                <a:cs typeface="B Nazanin" pitchFamily="2" charset="-78"/>
              </a:rPr>
              <a:t>Register</a:t>
            </a:r>
          </a:p>
          <a:p>
            <a:pPr marL="742950" lvl="1" indent="-285750" algn="r" rtl="1">
              <a:spcBef>
                <a:spcPct val="20000"/>
              </a:spcBef>
              <a:buClr>
                <a:schemeClr val="accent1"/>
              </a:buClr>
              <a:defRPr/>
            </a:pPr>
            <a:r>
              <a:rPr kumimoji="1" lang="fa-IR" sz="2800" kern="0" dirty="0">
                <a:latin typeface="+mn-lt"/>
                <a:cs typeface="B Nazanin" pitchFamily="2" charset="-78"/>
              </a:rPr>
              <a:t>ثبات</a:t>
            </a:r>
          </a:p>
          <a:p>
            <a:pPr marL="742950" lvl="1" indent="-285750" algn="r" rtl="1">
              <a:spcBef>
                <a:spcPct val="20000"/>
              </a:spcBef>
              <a:buClr>
                <a:schemeClr val="accent1"/>
              </a:buClr>
              <a:buFontTx/>
              <a:buChar char="-"/>
              <a:defRPr/>
            </a:pPr>
            <a:endParaRPr kumimoji="1" lang="en-US" sz="2800" kern="0" dirty="0">
              <a:latin typeface="+mn-lt"/>
              <a:cs typeface="B Nazanin" pitchFamily="2" charset="-78"/>
            </a:endParaRPr>
          </a:p>
        </p:txBody>
      </p:sp>
      <p:sp>
        <p:nvSpPr>
          <p:cNvPr id="8" name="Rectangle 3"/>
          <p:cNvSpPr txBox="1">
            <a:spLocks noChangeArrowheads="1"/>
          </p:cNvSpPr>
          <p:nvPr/>
        </p:nvSpPr>
        <p:spPr bwMode="auto">
          <a:xfrm>
            <a:off x="1285875" y="5072063"/>
            <a:ext cx="2928938" cy="1071562"/>
          </a:xfrm>
          <a:prstGeom prst="rect">
            <a:avLst/>
          </a:prstGeom>
          <a:noFill/>
          <a:ln w="9525">
            <a:noFill/>
            <a:miter lim="800000"/>
            <a:headEnd/>
            <a:tailEnd/>
          </a:ln>
        </p:spPr>
        <p:txBody>
          <a:bodyPr lIns="92075" tIns="46038" rIns="92075" bIns="46038"/>
          <a:lstStyle/>
          <a:p>
            <a:pPr marL="742950" lvl="1" indent="-285750" algn="r" rtl="1">
              <a:spcBef>
                <a:spcPct val="20000"/>
              </a:spcBef>
              <a:buClr>
                <a:schemeClr val="accent1"/>
              </a:buClr>
              <a:defRPr/>
            </a:pPr>
            <a:r>
              <a:rPr kumimoji="1" lang="en-US" sz="2800" kern="0" dirty="0">
                <a:latin typeface="+mn-lt"/>
                <a:cs typeface="B Nazanin" pitchFamily="2" charset="-78"/>
              </a:rPr>
              <a:t>Cache</a:t>
            </a:r>
          </a:p>
          <a:p>
            <a:pPr marL="742950" lvl="1" indent="-285750" algn="r" rtl="1">
              <a:spcBef>
                <a:spcPct val="20000"/>
              </a:spcBef>
              <a:buClr>
                <a:schemeClr val="accent1"/>
              </a:buClr>
              <a:defRPr/>
            </a:pPr>
            <a:r>
              <a:rPr kumimoji="1" lang="fa-IR" sz="2800" kern="0" dirty="0">
                <a:latin typeface="+mn-lt"/>
                <a:cs typeface="B Nazanin" pitchFamily="2" charset="-78"/>
              </a:rPr>
              <a:t>حافظه کمکی</a:t>
            </a:r>
          </a:p>
          <a:p>
            <a:pPr marL="742950" lvl="1" indent="-285750" algn="r" rtl="1">
              <a:spcBef>
                <a:spcPct val="20000"/>
              </a:spcBef>
              <a:buClr>
                <a:schemeClr val="accent1"/>
              </a:buClr>
              <a:buFontTx/>
              <a:buChar char="-"/>
              <a:defRPr/>
            </a:pPr>
            <a:endParaRPr kumimoji="1" lang="en-US" sz="2800" kern="0" dirty="0">
              <a:latin typeface="+mn-lt"/>
              <a:cs typeface="B Nazanin" pitchFamily="2" charset="-7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blinds(horizontal)">
                                      <p:cBhvr>
                                        <p:cTn id="7" dur="500"/>
                                        <p:tgtEl>
                                          <p:spTgt spid="21507">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507">
                                            <p:txEl>
                                              <p:pRg st="1" end="1"/>
                                            </p:txEl>
                                          </p:spTgt>
                                        </p:tgtEl>
                                        <p:attrNameLst>
                                          <p:attrName>style.visibility</p:attrName>
                                        </p:attrNameLst>
                                      </p:cBhvr>
                                      <p:to>
                                        <p:strVal val="visible"/>
                                      </p:to>
                                    </p:set>
                                    <p:animEffect transition="in" filter="blinds(horizontal)">
                                      <p:cBhvr>
                                        <p:cTn id="10" dur="500"/>
                                        <p:tgtEl>
                                          <p:spTgt spid="2150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linds(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P spid="5" grpId="0"/>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57188" y="457200"/>
            <a:ext cx="7572375" cy="1143000"/>
          </a:xfrm>
          <a:noFill/>
        </p:spPr>
        <p:txBody>
          <a:bodyPr lIns="92075" tIns="46038" rIns="92075" bIns="46038" anchor="b"/>
          <a:lstStyle/>
          <a:p>
            <a:pPr marL="342900" indent="-342900" algn="ctr" rtl="1">
              <a:lnSpc>
                <a:spcPct val="200000"/>
              </a:lnSpc>
            </a:pPr>
            <a:r>
              <a:rPr lang="fa-IR" smtClean="0">
                <a:solidFill>
                  <a:srgbClr val="7030A0"/>
                </a:solidFill>
                <a:cs typeface="B Nazanin" pitchFamily="2" charset="-78"/>
              </a:rPr>
              <a:t>اجزای </a:t>
            </a:r>
            <a:r>
              <a:rPr lang="en-US" smtClean="0">
                <a:solidFill>
                  <a:srgbClr val="7030A0"/>
                </a:solidFill>
                <a:cs typeface="B Nazanin" pitchFamily="2" charset="-78"/>
              </a:rPr>
              <a:t>Memory</a:t>
            </a:r>
          </a:p>
        </p:txBody>
      </p:sp>
      <p:sp>
        <p:nvSpPr>
          <p:cNvPr id="21507" name="Rectangle 3"/>
          <p:cNvSpPr>
            <a:spLocks noGrp="1" noChangeArrowheads="1"/>
          </p:cNvSpPr>
          <p:nvPr>
            <p:ph idx="1"/>
          </p:nvPr>
        </p:nvSpPr>
        <p:spPr>
          <a:xfrm>
            <a:off x="4786313" y="1828800"/>
            <a:ext cx="3286125" cy="600075"/>
          </a:xfrm>
          <a:noFill/>
        </p:spPr>
        <p:txBody>
          <a:bodyPr lIns="92075" tIns="46038" rIns="92075" bIns="46038"/>
          <a:lstStyle/>
          <a:p>
            <a:pPr lvl="1" algn="r" rtl="1">
              <a:buFontTx/>
              <a:buNone/>
            </a:pPr>
            <a:r>
              <a:rPr lang="fa-IR" sz="2800" smtClean="0">
                <a:cs typeface="B Nazanin" pitchFamily="2" charset="-78"/>
              </a:rPr>
              <a:t>1- حافظه اصلی(اولیه)</a:t>
            </a:r>
            <a:endParaRPr lang="en-US" sz="2800" smtClean="0">
              <a:cs typeface="B Nazanin" pitchFamily="2" charset="-78"/>
            </a:endParaRPr>
          </a:p>
        </p:txBody>
      </p:sp>
      <p:sp>
        <p:nvSpPr>
          <p:cNvPr id="9" name="Rectangle 3"/>
          <p:cNvSpPr txBox="1">
            <a:spLocks noChangeArrowheads="1"/>
          </p:cNvSpPr>
          <p:nvPr/>
        </p:nvSpPr>
        <p:spPr bwMode="auto">
          <a:xfrm>
            <a:off x="500063" y="3429000"/>
            <a:ext cx="3714750" cy="642938"/>
          </a:xfrm>
          <a:prstGeom prst="rect">
            <a:avLst/>
          </a:prstGeom>
          <a:noFill/>
          <a:ln w="9525">
            <a:noFill/>
            <a:miter lim="800000"/>
            <a:headEnd/>
            <a:tailEnd/>
          </a:ln>
        </p:spPr>
        <p:txBody>
          <a:bodyPr lIns="92075" tIns="46038" rIns="92075" bIns="46038"/>
          <a:lstStyle/>
          <a:p>
            <a:pPr marL="742950" lvl="1" indent="-285750" algn="r" rtl="1">
              <a:spcBef>
                <a:spcPct val="20000"/>
              </a:spcBef>
              <a:buClr>
                <a:schemeClr val="accent1"/>
              </a:buClr>
              <a:defRPr/>
            </a:pPr>
            <a:r>
              <a:rPr kumimoji="1" lang="fa-IR" sz="2800" kern="0" dirty="0">
                <a:latin typeface="+mn-lt"/>
                <a:cs typeface="B Nazanin" pitchFamily="2" charset="-78"/>
              </a:rPr>
              <a:t>1- حافظه جانبی(ثانویه)</a:t>
            </a:r>
            <a:endParaRPr kumimoji="1" lang="en-US" sz="2800" kern="0" dirty="0">
              <a:latin typeface="+mn-lt"/>
              <a:cs typeface="B Nazanin" pitchFamily="2" charset="-7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blinds(horizontal)">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linds(horizontal)">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57188" y="457200"/>
            <a:ext cx="7572375" cy="1143000"/>
          </a:xfrm>
          <a:noFill/>
        </p:spPr>
        <p:txBody>
          <a:bodyPr lIns="92075" tIns="46038" rIns="92075" bIns="46038" anchor="b"/>
          <a:lstStyle/>
          <a:p>
            <a:pPr marL="342900" indent="-342900" algn="ctr" rtl="1">
              <a:lnSpc>
                <a:spcPct val="200000"/>
              </a:lnSpc>
            </a:pPr>
            <a:r>
              <a:rPr lang="fa-IR" smtClean="0">
                <a:solidFill>
                  <a:srgbClr val="7030A0"/>
                </a:solidFill>
                <a:cs typeface="B Nazanin" pitchFamily="2" charset="-78"/>
              </a:rPr>
              <a:t>انواع حافظه اصلی</a:t>
            </a:r>
            <a:endParaRPr lang="en-US" smtClean="0">
              <a:solidFill>
                <a:srgbClr val="7030A0"/>
              </a:solidFill>
              <a:cs typeface="B Nazanin" pitchFamily="2" charset="-78"/>
            </a:endParaRPr>
          </a:p>
        </p:txBody>
      </p:sp>
      <p:sp>
        <p:nvSpPr>
          <p:cNvPr id="21507" name="Rectangle 3"/>
          <p:cNvSpPr>
            <a:spLocks noGrp="1" noChangeArrowheads="1"/>
          </p:cNvSpPr>
          <p:nvPr>
            <p:ph idx="1"/>
          </p:nvPr>
        </p:nvSpPr>
        <p:spPr>
          <a:xfrm>
            <a:off x="2786063" y="1828800"/>
            <a:ext cx="5286375" cy="600075"/>
          </a:xfrm>
          <a:noFill/>
        </p:spPr>
        <p:txBody>
          <a:bodyPr lIns="92075" tIns="46038" rIns="92075" bIns="46038"/>
          <a:lstStyle/>
          <a:p>
            <a:pPr lvl="1" algn="r" rtl="1">
              <a:buFontTx/>
              <a:buNone/>
            </a:pPr>
            <a:r>
              <a:rPr lang="en-US" sz="2800" smtClean="0">
                <a:cs typeface="B Nazanin" pitchFamily="2" charset="-78"/>
              </a:rPr>
              <a:t>RAM=Random Access Memory</a:t>
            </a:r>
          </a:p>
        </p:txBody>
      </p:sp>
      <p:sp>
        <p:nvSpPr>
          <p:cNvPr id="9" name="Rectangle 3"/>
          <p:cNvSpPr txBox="1">
            <a:spLocks noChangeArrowheads="1"/>
          </p:cNvSpPr>
          <p:nvPr/>
        </p:nvSpPr>
        <p:spPr bwMode="auto">
          <a:xfrm>
            <a:off x="500063" y="3429000"/>
            <a:ext cx="4572000" cy="642938"/>
          </a:xfrm>
          <a:prstGeom prst="rect">
            <a:avLst/>
          </a:prstGeom>
          <a:noFill/>
          <a:ln w="9525">
            <a:noFill/>
            <a:miter lim="800000"/>
            <a:headEnd/>
            <a:tailEnd/>
          </a:ln>
        </p:spPr>
        <p:txBody>
          <a:bodyPr lIns="92075" tIns="46038" rIns="92075" bIns="46038"/>
          <a:lstStyle/>
          <a:p>
            <a:pPr marL="742950" lvl="1" indent="-285750" algn="r" rtl="1">
              <a:spcBef>
                <a:spcPct val="20000"/>
              </a:spcBef>
              <a:buClr>
                <a:schemeClr val="accent1"/>
              </a:buClr>
              <a:defRPr/>
            </a:pPr>
            <a:r>
              <a:rPr kumimoji="1" lang="en-US" sz="2800" kern="0" dirty="0">
                <a:latin typeface="+mn-lt"/>
                <a:cs typeface="B Nazanin" pitchFamily="2" charset="-78"/>
              </a:rPr>
              <a:t>ROM=Read Only Memory</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blinds(horizontal)">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linds(horizontal)">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P spid="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57188" y="457200"/>
            <a:ext cx="7572375" cy="1143000"/>
          </a:xfrm>
          <a:noFill/>
        </p:spPr>
        <p:txBody>
          <a:bodyPr lIns="92075" tIns="46038" rIns="92075" bIns="46038" anchor="b"/>
          <a:lstStyle/>
          <a:p>
            <a:pPr marL="342900" indent="-342900" algn="ctr" rtl="1">
              <a:lnSpc>
                <a:spcPct val="200000"/>
              </a:lnSpc>
            </a:pPr>
            <a:r>
              <a:rPr lang="en-US" smtClean="0">
                <a:solidFill>
                  <a:srgbClr val="7030A0"/>
                </a:solidFill>
                <a:cs typeface="B Nazanin" pitchFamily="2" charset="-78"/>
              </a:rPr>
              <a:t>RAM</a:t>
            </a:r>
          </a:p>
        </p:txBody>
      </p:sp>
      <p:sp>
        <p:nvSpPr>
          <p:cNvPr id="5" name="Rectangle 3"/>
          <p:cNvSpPr txBox="1">
            <a:spLocks noChangeArrowheads="1"/>
          </p:cNvSpPr>
          <p:nvPr/>
        </p:nvSpPr>
        <p:spPr bwMode="auto">
          <a:xfrm>
            <a:off x="4714875" y="1857375"/>
            <a:ext cx="3286125" cy="600075"/>
          </a:xfrm>
          <a:prstGeom prst="rect">
            <a:avLst/>
          </a:prstGeom>
          <a:noFill/>
          <a:ln w="9525">
            <a:noFill/>
            <a:miter lim="800000"/>
            <a:headEnd/>
            <a:tailEnd/>
          </a:ln>
        </p:spPr>
        <p:txBody>
          <a:bodyPr lIns="92075" tIns="46038" rIns="92075" bIns="46038"/>
          <a:lstStyle/>
          <a:p>
            <a:pPr marL="742950" lvl="1" indent="-285750" algn="r" rtl="1">
              <a:spcBef>
                <a:spcPct val="20000"/>
              </a:spcBef>
              <a:buClr>
                <a:schemeClr val="accent1"/>
              </a:buClr>
              <a:defRPr/>
            </a:pPr>
            <a:r>
              <a:rPr kumimoji="1" lang="fa-IR" sz="2800" kern="0" dirty="0">
                <a:latin typeface="+mn-lt"/>
                <a:cs typeface="B Nazanin" pitchFamily="2" charset="-78"/>
              </a:rPr>
              <a:t>حافظه خواندنی/نوشتنی</a:t>
            </a:r>
            <a:endParaRPr kumimoji="1" lang="en-US" sz="2800" kern="0" dirty="0">
              <a:latin typeface="+mn-lt"/>
              <a:cs typeface="B Nazanin" pitchFamily="2" charset="-78"/>
            </a:endParaRPr>
          </a:p>
        </p:txBody>
      </p:sp>
      <p:sp>
        <p:nvSpPr>
          <p:cNvPr id="6" name="Rectangle 3"/>
          <p:cNvSpPr txBox="1">
            <a:spLocks noChangeArrowheads="1"/>
          </p:cNvSpPr>
          <p:nvPr/>
        </p:nvSpPr>
        <p:spPr bwMode="auto">
          <a:xfrm>
            <a:off x="642938" y="2357438"/>
            <a:ext cx="6143625" cy="600075"/>
          </a:xfrm>
          <a:prstGeom prst="rect">
            <a:avLst/>
          </a:prstGeom>
          <a:noFill/>
          <a:ln w="9525">
            <a:noFill/>
            <a:miter lim="800000"/>
            <a:headEnd/>
            <a:tailEnd/>
          </a:ln>
        </p:spPr>
        <p:txBody>
          <a:bodyPr lIns="92075" tIns="46038" rIns="92075" bIns="46038"/>
          <a:lstStyle/>
          <a:p>
            <a:pPr marL="742950" lvl="1" indent="-285750" algn="r" rtl="1">
              <a:spcBef>
                <a:spcPct val="20000"/>
              </a:spcBef>
              <a:buClr>
                <a:schemeClr val="accent1"/>
              </a:buClr>
              <a:defRPr/>
            </a:pPr>
            <a:r>
              <a:rPr kumimoji="1" lang="fa-IR" sz="2800" kern="0" dirty="0">
                <a:latin typeface="+mn-lt"/>
                <a:cs typeface="B Nazanin" pitchFamily="2" charset="-78"/>
              </a:rPr>
              <a:t>باقطع جریان برق اطلاعات آن پاک میشود(فرّار)</a:t>
            </a:r>
            <a:endParaRPr kumimoji="1" lang="en-US" sz="2800" kern="0" dirty="0">
              <a:latin typeface="+mn-lt"/>
              <a:cs typeface="B Nazanin" pitchFamily="2" charset="-78"/>
            </a:endParaRPr>
          </a:p>
        </p:txBody>
      </p:sp>
      <p:sp>
        <p:nvSpPr>
          <p:cNvPr id="8" name="Rectangle 3"/>
          <p:cNvSpPr txBox="1">
            <a:spLocks noChangeArrowheads="1"/>
          </p:cNvSpPr>
          <p:nvPr/>
        </p:nvSpPr>
        <p:spPr bwMode="auto">
          <a:xfrm>
            <a:off x="5143500" y="4000500"/>
            <a:ext cx="2714625" cy="600075"/>
          </a:xfrm>
          <a:prstGeom prst="rect">
            <a:avLst/>
          </a:prstGeom>
          <a:noFill/>
          <a:ln w="9525">
            <a:noFill/>
            <a:miter lim="800000"/>
            <a:headEnd/>
            <a:tailEnd/>
          </a:ln>
        </p:spPr>
        <p:txBody>
          <a:bodyPr lIns="92075" tIns="46038" rIns="92075" bIns="46038"/>
          <a:lstStyle/>
          <a:p>
            <a:pPr marL="742950" lvl="1" indent="-285750" algn="r" rtl="1">
              <a:spcBef>
                <a:spcPct val="20000"/>
              </a:spcBef>
              <a:buClr>
                <a:schemeClr val="accent1"/>
              </a:buClr>
              <a:defRPr/>
            </a:pPr>
            <a:r>
              <a:rPr kumimoji="1" lang="fa-IR" sz="2800" kern="0" dirty="0">
                <a:latin typeface="+mn-lt"/>
                <a:cs typeface="B Nazanin" pitchFamily="2" charset="-78"/>
              </a:rPr>
              <a:t>انواع آن عبارتند از:</a:t>
            </a:r>
            <a:endParaRPr kumimoji="1" lang="en-US" sz="2800" kern="0" dirty="0">
              <a:latin typeface="+mn-lt"/>
              <a:cs typeface="B Nazanin" pitchFamily="2" charset="-78"/>
            </a:endParaRPr>
          </a:p>
        </p:txBody>
      </p:sp>
      <p:sp>
        <p:nvSpPr>
          <p:cNvPr id="10" name="Right Brace 9"/>
          <p:cNvSpPr>
            <a:spLocks/>
          </p:cNvSpPr>
          <p:nvPr/>
        </p:nvSpPr>
        <p:spPr bwMode="auto">
          <a:xfrm>
            <a:off x="4643438" y="3500438"/>
            <a:ext cx="285750" cy="2286000"/>
          </a:xfrm>
          <a:prstGeom prst="rightBrace">
            <a:avLst>
              <a:gd name="adj1" fmla="val 8333"/>
              <a:gd name="adj2" fmla="val 50000"/>
            </a:avLst>
          </a:prstGeom>
          <a:noFill/>
          <a:ln w="9525" algn="ctr">
            <a:solidFill>
              <a:schemeClr val="tx1"/>
            </a:solidFill>
            <a:round/>
            <a:headEnd/>
            <a:tailEnd/>
          </a:ln>
        </p:spPr>
        <p:txBody>
          <a:bodyPr/>
          <a:lstStyle/>
          <a:p>
            <a:endParaRPr lang="en-US"/>
          </a:p>
        </p:txBody>
      </p:sp>
      <p:sp>
        <p:nvSpPr>
          <p:cNvPr id="11" name="Rectangle 3"/>
          <p:cNvSpPr txBox="1">
            <a:spLocks noChangeArrowheads="1"/>
          </p:cNvSpPr>
          <p:nvPr/>
        </p:nvSpPr>
        <p:spPr bwMode="auto">
          <a:xfrm>
            <a:off x="1785938" y="3500438"/>
            <a:ext cx="2714625" cy="600075"/>
          </a:xfrm>
          <a:prstGeom prst="rect">
            <a:avLst/>
          </a:prstGeom>
          <a:noFill/>
          <a:ln w="9525">
            <a:noFill/>
            <a:miter lim="800000"/>
            <a:headEnd/>
            <a:tailEnd/>
          </a:ln>
        </p:spPr>
        <p:txBody>
          <a:bodyPr lIns="92075" tIns="46038" rIns="92075" bIns="46038"/>
          <a:lstStyle/>
          <a:p>
            <a:pPr marL="742950" lvl="1" indent="-285750" algn="r" rtl="1">
              <a:spcBef>
                <a:spcPct val="20000"/>
              </a:spcBef>
              <a:buClr>
                <a:schemeClr val="accent1"/>
              </a:buClr>
              <a:defRPr/>
            </a:pPr>
            <a:r>
              <a:rPr kumimoji="1" lang="en-US" sz="2800" kern="0" dirty="0">
                <a:latin typeface="+mn-lt"/>
                <a:cs typeface="B Nazanin" pitchFamily="2" charset="-78"/>
              </a:rPr>
              <a:t>SRAM</a:t>
            </a:r>
          </a:p>
        </p:txBody>
      </p:sp>
      <p:sp>
        <p:nvSpPr>
          <p:cNvPr id="12" name="Rectangle 3"/>
          <p:cNvSpPr txBox="1">
            <a:spLocks noChangeArrowheads="1"/>
          </p:cNvSpPr>
          <p:nvPr/>
        </p:nvSpPr>
        <p:spPr bwMode="auto">
          <a:xfrm>
            <a:off x="1714500" y="4786313"/>
            <a:ext cx="2714625" cy="600075"/>
          </a:xfrm>
          <a:prstGeom prst="rect">
            <a:avLst/>
          </a:prstGeom>
          <a:noFill/>
          <a:ln w="9525">
            <a:noFill/>
            <a:miter lim="800000"/>
            <a:headEnd/>
            <a:tailEnd/>
          </a:ln>
        </p:spPr>
        <p:txBody>
          <a:bodyPr lIns="92075" tIns="46038" rIns="92075" bIns="46038"/>
          <a:lstStyle/>
          <a:p>
            <a:pPr marL="742950" lvl="1" indent="-285750" algn="r" rtl="1">
              <a:spcBef>
                <a:spcPct val="20000"/>
              </a:spcBef>
              <a:buClr>
                <a:schemeClr val="accent1"/>
              </a:buClr>
              <a:defRPr/>
            </a:pPr>
            <a:r>
              <a:rPr kumimoji="1" lang="en-US" sz="2800" kern="0" dirty="0">
                <a:latin typeface="+mn-lt"/>
                <a:cs typeface="B Nazanin" pitchFamily="2" charset="-78"/>
              </a:rPr>
              <a:t>DRAM</a:t>
            </a:r>
          </a:p>
        </p:txBody>
      </p:sp>
      <p:sp>
        <p:nvSpPr>
          <p:cNvPr id="14" name="Rectangle 3"/>
          <p:cNvSpPr txBox="1">
            <a:spLocks noChangeArrowheads="1"/>
          </p:cNvSpPr>
          <p:nvPr/>
        </p:nvSpPr>
        <p:spPr bwMode="auto">
          <a:xfrm>
            <a:off x="428625" y="2928938"/>
            <a:ext cx="6143625" cy="600075"/>
          </a:xfrm>
          <a:prstGeom prst="rect">
            <a:avLst/>
          </a:prstGeom>
          <a:noFill/>
          <a:ln w="9525">
            <a:noFill/>
            <a:miter lim="800000"/>
            <a:headEnd/>
            <a:tailEnd/>
          </a:ln>
        </p:spPr>
        <p:txBody>
          <a:bodyPr lIns="92075" tIns="46038" rIns="92075" bIns="46038"/>
          <a:lstStyle/>
          <a:p>
            <a:pPr algn="r">
              <a:defRPr/>
            </a:pPr>
            <a:r>
              <a:rPr kumimoji="1" lang="fa-IR" sz="2800" kern="0" dirty="0">
                <a:latin typeface="+mn-lt"/>
                <a:cs typeface="B Nazanin" pitchFamily="2" charset="-78"/>
              </a:rPr>
              <a:t>روش دستیابی به این نوع از حافظه ها تصادفی است</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blinds(horizontal)">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linds(horizontal)">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blinds(horizontal)">
                                      <p:cBhvr>
                                        <p:cTn id="32" dur="500"/>
                                        <p:tgtEl>
                                          <p:spTgt spid="1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blinds(horizontal)">
                                      <p:cBhvr>
                                        <p:cTn id="3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8" grpId="0" build="p"/>
      <p:bldP spid="10" grpId="0" animBg="1"/>
      <p:bldP spid="11" grpId="0" build="p"/>
      <p:bldP spid="12" grpId="0" build="p"/>
      <p:bldP spid="1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57188" y="457200"/>
            <a:ext cx="7572375" cy="1143000"/>
          </a:xfrm>
          <a:noFill/>
        </p:spPr>
        <p:txBody>
          <a:bodyPr lIns="92075" tIns="46038" rIns="92075" bIns="46038" anchor="b"/>
          <a:lstStyle/>
          <a:p>
            <a:pPr marL="342900" indent="-342900" algn="ctr" rtl="1">
              <a:lnSpc>
                <a:spcPct val="200000"/>
              </a:lnSpc>
            </a:pPr>
            <a:r>
              <a:rPr lang="en-US" smtClean="0">
                <a:solidFill>
                  <a:srgbClr val="7030A0"/>
                </a:solidFill>
                <a:cs typeface="B Nazanin" pitchFamily="2" charset="-78"/>
              </a:rPr>
              <a:t>ROM</a:t>
            </a:r>
          </a:p>
        </p:txBody>
      </p:sp>
      <p:sp>
        <p:nvSpPr>
          <p:cNvPr id="5" name="Rectangle 3"/>
          <p:cNvSpPr txBox="1">
            <a:spLocks noChangeArrowheads="1"/>
          </p:cNvSpPr>
          <p:nvPr/>
        </p:nvSpPr>
        <p:spPr bwMode="auto">
          <a:xfrm>
            <a:off x="4714875" y="1857375"/>
            <a:ext cx="3286125" cy="600075"/>
          </a:xfrm>
          <a:prstGeom prst="rect">
            <a:avLst/>
          </a:prstGeom>
          <a:noFill/>
          <a:ln w="9525">
            <a:noFill/>
            <a:miter lim="800000"/>
            <a:headEnd/>
            <a:tailEnd/>
          </a:ln>
        </p:spPr>
        <p:txBody>
          <a:bodyPr lIns="92075" tIns="46038" rIns="92075" bIns="46038"/>
          <a:lstStyle/>
          <a:p>
            <a:pPr marL="742950" lvl="1" indent="-285750" algn="r" rtl="1">
              <a:spcBef>
                <a:spcPct val="20000"/>
              </a:spcBef>
              <a:buClr>
                <a:schemeClr val="accent1"/>
              </a:buClr>
              <a:defRPr/>
            </a:pPr>
            <a:r>
              <a:rPr kumimoji="1" lang="fa-IR" sz="2800" kern="0" dirty="0">
                <a:latin typeface="+mn-lt"/>
                <a:cs typeface="B Nazanin" pitchFamily="2" charset="-78"/>
              </a:rPr>
              <a:t>حافظه فقط خواندنی</a:t>
            </a:r>
            <a:endParaRPr kumimoji="1" lang="en-US" sz="2800" kern="0" dirty="0">
              <a:latin typeface="+mn-lt"/>
              <a:cs typeface="B Nazanin" pitchFamily="2" charset="-78"/>
            </a:endParaRPr>
          </a:p>
        </p:txBody>
      </p:sp>
      <p:sp>
        <p:nvSpPr>
          <p:cNvPr id="6" name="Rectangle 3"/>
          <p:cNvSpPr txBox="1">
            <a:spLocks noChangeArrowheads="1"/>
          </p:cNvSpPr>
          <p:nvPr/>
        </p:nvSpPr>
        <p:spPr bwMode="auto">
          <a:xfrm>
            <a:off x="642938" y="2357438"/>
            <a:ext cx="6572250" cy="600075"/>
          </a:xfrm>
          <a:prstGeom prst="rect">
            <a:avLst/>
          </a:prstGeom>
          <a:noFill/>
          <a:ln w="9525">
            <a:noFill/>
            <a:miter lim="800000"/>
            <a:headEnd/>
            <a:tailEnd/>
          </a:ln>
        </p:spPr>
        <p:txBody>
          <a:bodyPr lIns="92075" tIns="46038" rIns="92075" bIns="46038"/>
          <a:lstStyle/>
          <a:p>
            <a:pPr marL="742950" lvl="1" indent="-285750" algn="r" rtl="1">
              <a:spcBef>
                <a:spcPct val="20000"/>
              </a:spcBef>
              <a:buClr>
                <a:schemeClr val="accent1"/>
              </a:buClr>
              <a:defRPr/>
            </a:pPr>
            <a:r>
              <a:rPr kumimoji="1" lang="fa-IR" sz="2800" kern="0" dirty="0">
                <a:latin typeface="+mn-lt"/>
                <a:cs typeface="B Nazanin" pitchFamily="2" charset="-78"/>
              </a:rPr>
              <a:t>باقطع جریان برق اطلاعات آن پاک نمیشود(غیرفرّار)</a:t>
            </a:r>
            <a:endParaRPr kumimoji="1" lang="en-US" sz="2800" kern="0" dirty="0">
              <a:latin typeface="+mn-lt"/>
              <a:cs typeface="B Nazanin" pitchFamily="2" charset="-78"/>
            </a:endParaRPr>
          </a:p>
        </p:txBody>
      </p:sp>
      <p:sp>
        <p:nvSpPr>
          <p:cNvPr id="8" name="Rectangle 3"/>
          <p:cNvSpPr txBox="1">
            <a:spLocks noChangeArrowheads="1"/>
          </p:cNvSpPr>
          <p:nvPr/>
        </p:nvSpPr>
        <p:spPr bwMode="auto">
          <a:xfrm>
            <a:off x="5143500" y="4000500"/>
            <a:ext cx="2714625" cy="600075"/>
          </a:xfrm>
          <a:prstGeom prst="rect">
            <a:avLst/>
          </a:prstGeom>
          <a:noFill/>
          <a:ln w="9525">
            <a:noFill/>
            <a:miter lim="800000"/>
            <a:headEnd/>
            <a:tailEnd/>
          </a:ln>
        </p:spPr>
        <p:txBody>
          <a:bodyPr lIns="92075" tIns="46038" rIns="92075" bIns="46038"/>
          <a:lstStyle/>
          <a:p>
            <a:pPr marL="742950" lvl="1" indent="-285750" algn="r" rtl="1">
              <a:spcBef>
                <a:spcPct val="20000"/>
              </a:spcBef>
              <a:buClr>
                <a:schemeClr val="accent1"/>
              </a:buClr>
              <a:defRPr/>
            </a:pPr>
            <a:r>
              <a:rPr kumimoji="1" lang="fa-IR" sz="2800" kern="0" dirty="0">
                <a:latin typeface="+mn-lt"/>
                <a:cs typeface="B Nazanin" pitchFamily="2" charset="-78"/>
              </a:rPr>
              <a:t>انواع آن عبارتند از:</a:t>
            </a:r>
            <a:endParaRPr kumimoji="1" lang="en-US" sz="2800" kern="0" dirty="0">
              <a:latin typeface="+mn-lt"/>
              <a:cs typeface="B Nazanin" pitchFamily="2" charset="-78"/>
            </a:endParaRPr>
          </a:p>
        </p:txBody>
      </p:sp>
      <p:sp>
        <p:nvSpPr>
          <p:cNvPr id="10" name="Right Brace 9"/>
          <p:cNvSpPr>
            <a:spLocks/>
          </p:cNvSpPr>
          <p:nvPr/>
        </p:nvSpPr>
        <p:spPr bwMode="auto">
          <a:xfrm>
            <a:off x="4714875" y="3500438"/>
            <a:ext cx="214313" cy="1714500"/>
          </a:xfrm>
          <a:prstGeom prst="rightBrace">
            <a:avLst>
              <a:gd name="adj1" fmla="val 8333"/>
              <a:gd name="adj2" fmla="val 50000"/>
            </a:avLst>
          </a:prstGeom>
          <a:noFill/>
          <a:ln w="9525" algn="ctr">
            <a:solidFill>
              <a:schemeClr val="tx1"/>
            </a:solidFill>
            <a:round/>
            <a:headEnd/>
            <a:tailEnd/>
          </a:ln>
        </p:spPr>
        <p:txBody>
          <a:bodyPr/>
          <a:lstStyle/>
          <a:p>
            <a:endParaRPr lang="en-US"/>
          </a:p>
        </p:txBody>
      </p:sp>
      <p:sp>
        <p:nvSpPr>
          <p:cNvPr id="11" name="Rectangle 3"/>
          <p:cNvSpPr txBox="1">
            <a:spLocks noChangeArrowheads="1"/>
          </p:cNvSpPr>
          <p:nvPr/>
        </p:nvSpPr>
        <p:spPr bwMode="auto">
          <a:xfrm>
            <a:off x="1785938" y="3500438"/>
            <a:ext cx="2714625" cy="600075"/>
          </a:xfrm>
          <a:prstGeom prst="rect">
            <a:avLst/>
          </a:prstGeom>
          <a:noFill/>
          <a:ln w="9525">
            <a:noFill/>
            <a:miter lim="800000"/>
            <a:headEnd/>
            <a:tailEnd/>
          </a:ln>
        </p:spPr>
        <p:txBody>
          <a:bodyPr lIns="92075" tIns="46038" rIns="92075" bIns="46038"/>
          <a:lstStyle/>
          <a:p>
            <a:pPr marL="742950" lvl="1" indent="-285750" algn="r" rtl="1">
              <a:spcBef>
                <a:spcPct val="20000"/>
              </a:spcBef>
              <a:buClr>
                <a:schemeClr val="accent1"/>
              </a:buClr>
              <a:defRPr/>
            </a:pPr>
            <a:r>
              <a:rPr kumimoji="1" lang="en-US" sz="2800" kern="0" dirty="0">
                <a:latin typeface="+mn-lt"/>
                <a:cs typeface="B Nazanin" pitchFamily="2" charset="-78"/>
              </a:rPr>
              <a:t>PROM</a:t>
            </a:r>
          </a:p>
        </p:txBody>
      </p:sp>
      <p:sp>
        <p:nvSpPr>
          <p:cNvPr id="12" name="Rectangle 3"/>
          <p:cNvSpPr txBox="1">
            <a:spLocks noChangeArrowheads="1"/>
          </p:cNvSpPr>
          <p:nvPr/>
        </p:nvSpPr>
        <p:spPr bwMode="auto">
          <a:xfrm>
            <a:off x="1714500" y="4143375"/>
            <a:ext cx="2714625" cy="600075"/>
          </a:xfrm>
          <a:prstGeom prst="rect">
            <a:avLst/>
          </a:prstGeom>
          <a:noFill/>
          <a:ln w="9525">
            <a:noFill/>
            <a:miter lim="800000"/>
            <a:headEnd/>
            <a:tailEnd/>
          </a:ln>
        </p:spPr>
        <p:txBody>
          <a:bodyPr lIns="92075" tIns="46038" rIns="92075" bIns="46038"/>
          <a:lstStyle/>
          <a:p>
            <a:pPr marL="742950" lvl="1" indent="-285750" algn="r" rtl="1">
              <a:spcBef>
                <a:spcPct val="20000"/>
              </a:spcBef>
              <a:buClr>
                <a:schemeClr val="accent1"/>
              </a:buClr>
              <a:defRPr/>
            </a:pPr>
            <a:r>
              <a:rPr kumimoji="1" lang="en-US" sz="2800" kern="0" dirty="0">
                <a:latin typeface="+mn-lt"/>
                <a:cs typeface="B Nazanin" pitchFamily="2" charset="-78"/>
              </a:rPr>
              <a:t>EPROM</a:t>
            </a:r>
          </a:p>
        </p:txBody>
      </p:sp>
      <p:sp>
        <p:nvSpPr>
          <p:cNvPr id="13" name="Rectangle 3"/>
          <p:cNvSpPr txBox="1">
            <a:spLocks noChangeArrowheads="1"/>
          </p:cNvSpPr>
          <p:nvPr/>
        </p:nvSpPr>
        <p:spPr bwMode="auto">
          <a:xfrm>
            <a:off x="1571625" y="4757738"/>
            <a:ext cx="2714625" cy="600075"/>
          </a:xfrm>
          <a:prstGeom prst="rect">
            <a:avLst/>
          </a:prstGeom>
          <a:noFill/>
          <a:ln w="9525">
            <a:noFill/>
            <a:miter lim="800000"/>
            <a:headEnd/>
            <a:tailEnd/>
          </a:ln>
        </p:spPr>
        <p:txBody>
          <a:bodyPr lIns="92075" tIns="46038" rIns="92075" bIns="46038"/>
          <a:lstStyle/>
          <a:p>
            <a:pPr marL="742950" lvl="1" indent="-285750" algn="r" rtl="1">
              <a:spcBef>
                <a:spcPct val="20000"/>
              </a:spcBef>
              <a:buClr>
                <a:schemeClr val="accent1"/>
              </a:buClr>
              <a:defRPr/>
            </a:pPr>
            <a:r>
              <a:rPr kumimoji="1" lang="en-US" sz="2800" kern="0" dirty="0">
                <a:latin typeface="+mn-lt"/>
                <a:cs typeface="B Nazanin" pitchFamily="2" charset="-78"/>
              </a:rPr>
              <a:t>EEPROM</a:t>
            </a:r>
          </a:p>
        </p:txBody>
      </p:sp>
      <p:sp>
        <p:nvSpPr>
          <p:cNvPr id="14" name="Rectangle 3"/>
          <p:cNvSpPr txBox="1">
            <a:spLocks noChangeArrowheads="1"/>
          </p:cNvSpPr>
          <p:nvPr/>
        </p:nvSpPr>
        <p:spPr bwMode="auto">
          <a:xfrm>
            <a:off x="428625" y="2928938"/>
            <a:ext cx="6143625" cy="600075"/>
          </a:xfrm>
          <a:prstGeom prst="rect">
            <a:avLst/>
          </a:prstGeom>
          <a:noFill/>
          <a:ln w="9525">
            <a:noFill/>
            <a:miter lim="800000"/>
            <a:headEnd/>
            <a:tailEnd/>
          </a:ln>
        </p:spPr>
        <p:txBody>
          <a:bodyPr lIns="92075" tIns="46038" rIns="92075" bIns="46038"/>
          <a:lstStyle/>
          <a:p>
            <a:pPr algn="r">
              <a:defRPr/>
            </a:pPr>
            <a:r>
              <a:rPr kumimoji="1" lang="fa-IR" sz="2800" kern="0" dirty="0">
                <a:latin typeface="+mn-lt"/>
                <a:cs typeface="B Nazanin" pitchFamily="2" charset="-78"/>
              </a:rPr>
              <a:t>روش دستیابی به این نوع از حافظه ها ترتیبی است</a:t>
            </a:r>
          </a:p>
        </p:txBody>
      </p:sp>
      <p:sp>
        <p:nvSpPr>
          <p:cNvPr id="15" name="Rectangle 3"/>
          <p:cNvSpPr txBox="1">
            <a:spLocks noChangeArrowheads="1"/>
          </p:cNvSpPr>
          <p:nvPr/>
        </p:nvSpPr>
        <p:spPr bwMode="auto">
          <a:xfrm>
            <a:off x="500063" y="5286375"/>
            <a:ext cx="7858125" cy="1143000"/>
          </a:xfrm>
          <a:prstGeom prst="rect">
            <a:avLst/>
          </a:prstGeom>
          <a:noFill/>
          <a:ln w="9525">
            <a:noFill/>
            <a:miter lim="800000"/>
            <a:headEnd/>
            <a:tailEnd/>
          </a:ln>
        </p:spPr>
        <p:txBody>
          <a:bodyPr lIns="92075" tIns="46038" rIns="92075" bIns="46038"/>
          <a:lstStyle/>
          <a:p>
            <a:pPr marL="742950" lvl="1" indent="-285750" algn="just" rtl="1">
              <a:spcBef>
                <a:spcPct val="20000"/>
              </a:spcBef>
              <a:buClr>
                <a:schemeClr val="accent1"/>
              </a:buClr>
              <a:defRPr/>
            </a:pPr>
            <a:r>
              <a:rPr kumimoji="1" lang="fa-IR" sz="2800" kern="0" dirty="0">
                <a:latin typeface="+mn-lt"/>
                <a:cs typeface="B Nazanin" pitchFamily="2" charset="-78"/>
              </a:rPr>
              <a:t>با استفاده از دستگاههای خاصی که </a:t>
            </a:r>
            <a:r>
              <a:rPr kumimoji="1" lang="en-US" sz="2800" kern="0" dirty="0">
                <a:latin typeface="+mn-lt"/>
                <a:cs typeface="B Nazanin" pitchFamily="2" charset="-78"/>
              </a:rPr>
              <a:t>Programmer </a:t>
            </a:r>
            <a:r>
              <a:rPr kumimoji="1" lang="fa-IR" sz="2800" kern="0" dirty="0">
                <a:latin typeface="+mn-lt"/>
                <a:cs typeface="B Nazanin" pitchFamily="2" charset="-78"/>
              </a:rPr>
              <a:t>نامیده</a:t>
            </a:r>
            <a:r>
              <a:rPr kumimoji="1" lang="en-US" sz="2800" kern="0" dirty="0">
                <a:latin typeface="+mn-lt"/>
                <a:cs typeface="B Nazanin" pitchFamily="2" charset="-78"/>
              </a:rPr>
              <a:t>     </a:t>
            </a:r>
            <a:r>
              <a:rPr kumimoji="1" lang="fa-IR" sz="2800" kern="0" dirty="0">
                <a:latin typeface="+mn-lt"/>
                <a:cs typeface="B Nazanin" pitchFamily="2" charset="-78"/>
              </a:rPr>
              <a:t> می شوند ، برنامه ریزی میگردند.</a:t>
            </a:r>
            <a:endParaRPr kumimoji="1" lang="en-US" sz="2800" kern="0" dirty="0">
              <a:latin typeface="+mn-lt"/>
              <a:cs typeface="B Nazanin" pitchFamily="2" charset="-78"/>
            </a:endParaRPr>
          </a:p>
        </p:txBody>
      </p:sp>
      <p:sp>
        <p:nvSpPr>
          <p:cNvPr id="16" name="Rectangle 3"/>
          <p:cNvSpPr txBox="1">
            <a:spLocks noChangeArrowheads="1"/>
          </p:cNvSpPr>
          <p:nvPr/>
        </p:nvSpPr>
        <p:spPr bwMode="auto">
          <a:xfrm>
            <a:off x="0" y="3500438"/>
            <a:ext cx="3357563" cy="600075"/>
          </a:xfrm>
          <a:prstGeom prst="rect">
            <a:avLst/>
          </a:prstGeom>
          <a:noFill/>
          <a:ln w="9525">
            <a:noFill/>
            <a:miter lim="800000"/>
            <a:headEnd/>
            <a:tailEnd/>
          </a:ln>
        </p:spPr>
        <p:txBody>
          <a:bodyPr lIns="92075" tIns="46038" rIns="92075" bIns="46038"/>
          <a:lstStyle/>
          <a:p>
            <a:pPr marL="742950" lvl="1" indent="-285750" algn="r" rtl="1">
              <a:spcBef>
                <a:spcPct val="20000"/>
              </a:spcBef>
              <a:buClr>
                <a:schemeClr val="accent1"/>
              </a:buClr>
              <a:defRPr/>
            </a:pPr>
            <a:r>
              <a:rPr kumimoji="1" lang="fa-IR" sz="2000" kern="0" dirty="0">
                <a:latin typeface="+mn-lt"/>
                <a:cs typeface="B Nazanin" pitchFamily="2" charset="-78"/>
              </a:rPr>
              <a:t>فقط یکبار قابل برنامه ریزی است.</a:t>
            </a:r>
            <a:endParaRPr kumimoji="1" lang="en-US" sz="2000" kern="0" dirty="0">
              <a:latin typeface="+mn-lt"/>
              <a:cs typeface="B Nazanin" pitchFamily="2" charset="-78"/>
            </a:endParaRPr>
          </a:p>
        </p:txBody>
      </p:sp>
      <p:sp>
        <p:nvSpPr>
          <p:cNvPr id="17" name="Rectangle 3"/>
          <p:cNvSpPr txBox="1">
            <a:spLocks noChangeArrowheads="1"/>
          </p:cNvSpPr>
          <p:nvPr/>
        </p:nvSpPr>
        <p:spPr bwMode="auto">
          <a:xfrm>
            <a:off x="0" y="4143375"/>
            <a:ext cx="3357563" cy="600075"/>
          </a:xfrm>
          <a:prstGeom prst="rect">
            <a:avLst/>
          </a:prstGeom>
          <a:noFill/>
          <a:ln w="9525">
            <a:noFill/>
            <a:miter lim="800000"/>
            <a:headEnd/>
            <a:tailEnd/>
          </a:ln>
        </p:spPr>
        <p:txBody>
          <a:bodyPr lIns="92075" tIns="46038" rIns="92075" bIns="46038"/>
          <a:lstStyle/>
          <a:p>
            <a:pPr marL="742950" lvl="1" indent="-285750" algn="r" rtl="1">
              <a:spcBef>
                <a:spcPct val="20000"/>
              </a:spcBef>
              <a:buClr>
                <a:schemeClr val="accent1"/>
              </a:buClr>
              <a:defRPr/>
            </a:pPr>
            <a:r>
              <a:rPr kumimoji="1" lang="fa-IR" sz="2000" kern="0" dirty="0">
                <a:latin typeface="+mn-lt"/>
                <a:cs typeface="B Nazanin" pitchFamily="2" charset="-78"/>
              </a:rPr>
              <a:t>    با اشعه ماورابنفش برنامه ریزی میگردد.</a:t>
            </a:r>
            <a:endParaRPr kumimoji="1" lang="en-US" sz="2000" kern="0" dirty="0">
              <a:latin typeface="+mn-lt"/>
              <a:cs typeface="B Nazanin" pitchFamily="2" charset="-78"/>
            </a:endParaRPr>
          </a:p>
        </p:txBody>
      </p:sp>
      <p:sp>
        <p:nvSpPr>
          <p:cNvPr id="18" name="Rectangle 3"/>
          <p:cNvSpPr txBox="1">
            <a:spLocks noChangeArrowheads="1"/>
          </p:cNvSpPr>
          <p:nvPr/>
        </p:nvSpPr>
        <p:spPr bwMode="auto">
          <a:xfrm>
            <a:off x="0" y="4786313"/>
            <a:ext cx="3357563" cy="600075"/>
          </a:xfrm>
          <a:prstGeom prst="rect">
            <a:avLst/>
          </a:prstGeom>
          <a:noFill/>
          <a:ln w="9525">
            <a:noFill/>
            <a:miter lim="800000"/>
            <a:headEnd/>
            <a:tailEnd/>
          </a:ln>
        </p:spPr>
        <p:txBody>
          <a:bodyPr lIns="92075" tIns="46038" rIns="92075" bIns="46038"/>
          <a:lstStyle/>
          <a:p>
            <a:pPr marL="742950" lvl="1" indent="-285750" algn="r" rtl="1">
              <a:spcBef>
                <a:spcPct val="20000"/>
              </a:spcBef>
              <a:buClr>
                <a:schemeClr val="accent1"/>
              </a:buClr>
              <a:defRPr/>
            </a:pPr>
            <a:r>
              <a:rPr kumimoji="1" lang="fa-IR" sz="2000" kern="0" dirty="0">
                <a:latin typeface="+mn-lt"/>
                <a:cs typeface="B Nazanin" pitchFamily="2" charset="-78"/>
              </a:rPr>
              <a:t>          با جریان الکتریسیته   برنامه ریزی میگردد.</a:t>
            </a:r>
            <a:endParaRPr kumimoji="1" lang="en-US" sz="2000" kern="0" dirty="0">
              <a:latin typeface="+mn-lt"/>
              <a:cs typeface="B Nazanin" pitchFamily="2" charset="-7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blinds(horizontal)">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linds(horizontal)">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blinds(horizontal)">
                                      <p:cBhvr>
                                        <p:cTn id="32" dur="500"/>
                                        <p:tgtEl>
                                          <p:spTgt spid="1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
                                            <p:txEl>
                                              <p:pRg st="0" end="0"/>
                                            </p:txEl>
                                          </p:spTgt>
                                        </p:tgtEl>
                                        <p:attrNameLst>
                                          <p:attrName>style.visibility</p:attrName>
                                        </p:attrNameLst>
                                      </p:cBhvr>
                                      <p:to>
                                        <p:strVal val="visible"/>
                                      </p:to>
                                    </p:set>
                                    <p:animEffect transition="in" filter="blinds(horizontal)">
                                      <p:cBhvr>
                                        <p:cTn id="37" dur="500"/>
                                        <p:tgtEl>
                                          <p:spTgt spid="1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blinds(horizontal)">
                                      <p:cBhvr>
                                        <p:cTn id="42" dur="500"/>
                                        <p:tgtEl>
                                          <p:spTgt spid="1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7">
                                            <p:txEl>
                                              <p:pRg st="0" end="0"/>
                                            </p:txEl>
                                          </p:spTgt>
                                        </p:tgtEl>
                                        <p:attrNameLst>
                                          <p:attrName>style.visibility</p:attrName>
                                        </p:attrNameLst>
                                      </p:cBhvr>
                                      <p:to>
                                        <p:strVal val="visible"/>
                                      </p:to>
                                    </p:set>
                                    <p:animEffect transition="in" filter="blinds(horizontal)">
                                      <p:cBhvr>
                                        <p:cTn id="47" dur="500"/>
                                        <p:tgtEl>
                                          <p:spTgt spid="1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3">
                                            <p:txEl>
                                              <p:pRg st="0" end="0"/>
                                            </p:txEl>
                                          </p:spTgt>
                                        </p:tgtEl>
                                        <p:attrNameLst>
                                          <p:attrName>style.visibility</p:attrName>
                                        </p:attrNameLst>
                                      </p:cBhvr>
                                      <p:to>
                                        <p:strVal val="visible"/>
                                      </p:to>
                                    </p:set>
                                    <p:animEffect transition="in" filter="blinds(horizontal)">
                                      <p:cBhvr>
                                        <p:cTn id="52" dur="500"/>
                                        <p:tgtEl>
                                          <p:spTgt spid="13">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8">
                                            <p:txEl>
                                              <p:pRg st="0" end="0"/>
                                            </p:txEl>
                                          </p:spTgt>
                                        </p:tgtEl>
                                        <p:attrNameLst>
                                          <p:attrName>style.visibility</p:attrName>
                                        </p:attrNameLst>
                                      </p:cBhvr>
                                      <p:to>
                                        <p:strVal val="visible"/>
                                      </p:to>
                                    </p:set>
                                    <p:animEffect transition="in" filter="blinds(horizontal)">
                                      <p:cBhvr>
                                        <p:cTn id="57" dur="500"/>
                                        <p:tgtEl>
                                          <p:spTgt spid="18">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5">
                                            <p:txEl>
                                              <p:pRg st="0" end="0"/>
                                            </p:txEl>
                                          </p:spTgt>
                                        </p:tgtEl>
                                        <p:attrNameLst>
                                          <p:attrName>style.visibility</p:attrName>
                                        </p:attrNameLst>
                                      </p:cBhvr>
                                      <p:to>
                                        <p:strVal val="visible"/>
                                      </p:to>
                                    </p:set>
                                    <p:animEffect transition="in" filter="blinds(horizontal)">
                                      <p:cBhvr>
                                        <p:cTn id="62"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8" grpId="0" build="p"/>
      <p:bldP spid="10" grpId="0" animBg="1"/>
      <p:bldP spid="11" grpId="0" build="p"/>
      <p:bldP spid="12" grpId="0" build="p"/>
      <p:bldP spid="13" grpId="0" build="p"/>
      <p:bldP spid="14" grpId="0" build="p"/>
      <p:bldP spid="15" grpId="0" build="p"/>
      <p:bldP spid="16" grpId="0" build="p"/>
      <p:bldP spid="17" grpId="0" build="p"/>
      <p:bldP spid="1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57188" y="457200"/>
            <a:ext cx="7572375" cy="1143000"/>
          </a:xfrm>
          <a:noFill/>
        </p:spPr>
        <p:txBody>
          <a:bodyPr lIns="92075" tIns="46038" rIns="92075" bIns="46038" anchor="b"/>
          <a:lstStyle/>
          <a:p>
            <a:pPr marL="342900" indent="-342900" algn="ctr" rtl="1">
              <a:lnSpc>
                <a:spcPct val="200000"/>
              </a:lnSpc>
            </a:pPr>
            <a:r>
              <a:rPr lang="fa-IR" smtClean="0">
                <a:solidFill>
                  <a:srgbClr val="7030A0"/>
                </a:solidFill>
                <a:cs typeface="B Nazanin" pitchFamily="2" charset="-78"/>
              </a:rPr>
              <a:t>انواع حافظه جانبی</a:t>
            </a:r>
            <a:endParaRPr lang="en-US" smtClean="0">
              <a:solidFill>
                <a:srgbClr val="7030A0"/>
              </a:solidFill>
              <a:cs typeface="B Nazanin" pitchFamily="2" charset="-78"/>
            </a:endParaRPr>
          </a:p>
        </p:txBody>
      </p:sp>
      <p:sp>
        <p:nvSpPr>
          <p:cNvPr id="5" name="Rectangle 3"/>
          <p:cNvSpPr txBox="1">
            <a:spLocks noChangeArrowheads="1"/>
          </p:cNvSpPr>
          <p:nvPr/>
        </p:nvSpPr>
        <p:spPr bwMode="auto">
          <a:xfrm>
            <a:off x="4714875" y="1857375"/>
            <a:ext cx="3286125" cy="600075"/>
          </a:xfrm>
          <a:prstGeom prst="rect">
            <a:avLst/>
          </a:prstGeom>
          <a:noFill/>
          <a:ln w="9525">
            <a:noFill/>
            <a:miter lim="800000"/>
            <a:headEnd/>
            <a:tailEnd/>
          </a:ln>
        </p:spPr>
        <p:txBody>
          <a:bodyPr lIns="92075" tIns="46038" rIns="92075" bIns="46038"/>
          <a:lstStyle/>
          <a:p>
            <a:pPr marL="742950" lvl="1" indent="-285750" algn="r" rtl="1">
              <a:spcBef>
                <a:spcPct val="20000"/>
              </a:spcBef>
              <a:buClr>
                <a:schemeClr val="accent1"/>
              </a:buClr>
              <a:defRPr/>
            </a:pPr>
            <a:r>
              <a:rPr kumimoji="1" lang="en-US" sz="2800" kern="0" dirty="0">
                <a:latin typeface="+mn-lt"/>
                <a:cs typeface="B Nazanin" pitchFamily="2" charset="-78"/>
              </a:rPr>
              <a:t>H.D.D</a:t>
            </a:r>
          </a:p>
        </p:txBody>
      </p:sp>
      <p:sp>
        <p:nvSpPr>
          <p:cNvPr id="6" name="Rectangle 3"/>
          <p:cNvSpPr txBox="1">
            <a:spLocks noChangeArrowheads="1"/>
          </p:cNvSpPr>
          <p:nvPr/>
        </p:nvSpPr>
        <p:spPr bwMode="auto">
          <a:xfrm>
            <a:off x="1643063" y="1928813"/>
            <a:ext cx="1571625" cy="600075"/>
          </a:xfrm>
          <a:prstGeom prst="rect">
            <a:avLst/>
          </a:prstGeom>
          <a:noFill/>
          <a:ln w="9525">
            <a:noFill/>
            <a:miter lim="800000"/>
            <a:headEnd/>
            <a:tailEnd/>
          </a:ln>
        </p:spPr>
        <p:txBody>
          <a:bodyPr lIns="92075" tIns="46038" rIns="92075" bIns="46038"/>
          <a:lstStyle/>
          <a:p>
            <a:pPr marL="742950" lvl="1" indent="-285750" algn="r" rtl="1">
              <a:spcBef>
                <a:spcPct val="20000"/>
              </a:spcBef>
              <a:buClr>
                <a:schemeClr val="accent1"/>
              </a:buClr>
              <a:defRPr/>
            </a:pPr>
            <a:r>
              <a:rPr kumimoji="1" lang="en-US" sz="2800" kern="0" dirty="0">
                <a:latin typeface="+mn-lt"/>
                <a:cs typeface="B Nazanin" pitchFamily="2" charset="-78"/>
              </a:rPr>
              <a:t>F.D.D</a:t>
            </a:r>
          </a:p>
        </p:txBody>
      </p:sp>
      <p:sp>
        <p:nvSpPr>
          <p:cNvPr id="8" name="Rectangle 3"/>
          <p:cNvSpPr txBox="1">
            <a:spLocks noChangeArrowheads="1"/>
          </p:cNvSpPr>
          <p:nvPr/>
        </p:nvSpPr>
        <p:spPr bwMode="auto">
          <a:xfrm>
            <a:off x="1571625" y="2571750"/>
            <a:ext cx="1643063" cy="600075"/>
          </a:xfrm>
          <a:prstGeom prst="rect">
            <a:avLst/>
          </a:prstGeom>
          <a:noFill/>
          <a:ln w="9525">
            <a:noFill/>
            <a:miter lim="800000"/>
            <a:headEnd/>
            <a:tailEnd/>
          </a:ln>
        </p:spPr>
        <p:txBody>
          <a:bodyPr lIns="92075" tIns="46038" rIns="92075" bIns="46038"/>
          <a:lstStyle/>
          <a:p>
            <a:pPr marL="742950" lvl="1" indent="-285750" algn="r" rtl="1">
              <a:spcBef>
                <a:spcPct val="20000"/>
              </a:spcBef>
              <a:buClr>
                <a:schemeClr val="accent1"/>
              </a:buClr>
              <a:defRPr/>
            </a:pPr>
            <a:r>
              <a:rPr kumimoji="1" lang="en-US" sz="2800" kern="0" dirty="0">
                <a:latin typeface="+mn-lt"/>
                <a:cs typeface="B Nazanin" pitchFamily="2" charset="-78"/>
              </a:rPr>
              <a:t>JAZ</a:t>
            </a:r>
          </a:p>
        </p:txBody>
      </p:sp>
      <p:sp>
        <p:nvSpPr>
          <p:cNvPr id="11" name="Rectangle 3"/>
          <p:cNvSpPr txBox="1">
            <a:spLocks noChangeArrowheads="1"/>
          </p:cNvSpPr>
          <p:nvPr/>
        </p:nvSpPr>
        <p:spPr bwMode="auto">
          <a:xfrm>
            <a:off x="6572250" y="3357563"/>
            <a:ext cx="1214438" cy="600075"/>
          </a:xfrm>
          <a:prstGeom prst="rect">
            <a:avLst/>
          </a:prstGeom>
          <a:noFill/>
          <a:ln w="9525">
            <a:noFill/>
            <a:miter lim="800000"/>
            <a:headEnd/>
            <a:tailEnd/>
          </a:ln>
        </p:spPr>
        <p:txBody>
          <a:bodyPr lIns="92075" tIns="46038" rIns="92075" bIns="46038"/>
          <a:lstStyle/>
          <a:p>
            <a:pPr marL="742950" lvl="1" indent="-285750" algn="r" rtl="1">
              <a:spcBef>
                <a:spcPct val="20000"/>
              </a:spcBef>
              <a:buClr>
                <a:schemeClr val="accent1"/>
              </a:buClr>
              <a:defRPr/>
            </a:pPr>
            <a:r>
              <a:rPr kumimoji="1" lang="en-US" sz="2800" kern="0" dirty="0">
                <a:latin typeface="+mn-lt"/>
                <a:cs typeface="B Nazanin" pitchFamily="2" charset="-78"/>
              </a:rPr>
              <a:t>CD</a:t>
            </a:r>
          </a:p>
        </p:txBody>
      </p:sp>
      <p:sp>
        <p:nvSpPr>
          <p:cNvPr id="12" name="Rectangle 3"/>
          <p:cNvSpPr txBox="1">
            <a:spLocks noChangeArrowheads="1"/>
          </p:cNvSpPr>
          <p:nvPr/>
        </p:nvSpPr>
        <p:spPr bwMode="auto">
          <a:xfrm>
            <a:off x="3071813" y="3286125"/>
            <a:ext cx="1643062" cy="600075"/>
          </a:xfrm>
          <a:prstGeom prst="rect">
            <a:avLst/>
          </a:prstGeom>
          <a:noFill/>
          <a:ln w="9525">
            <a:noFill/>
            <a:miter lim="800000"/>
            <a:headEnd/>
            <a:tailEnd/>
          </a:ln>
        </p:spPr>
        <p:txBody>
          <a:bodyPr lIns="92075" tIns="46038" rIns="92075" bIns="46038"/>
          <a:lstStyle/>
          <a:p>
            <a:pPr marL="742950" lvl="1" indent="-285750" algn="r" rtl="1">
              <a:spcBef>
                <a:spcPct val="20000"/>
              </a:spcBef>
              <a:buClr>
                <a:schemeClr val="accent1"/>
              </a:buClr>
              <a:defRPr/>
            </a:pPr>
            <a:r>
              <a:rPr kumimoji="1" lang="en-US" sz="2800" kern="0" dirty="0">
                <a:latin typeface="+mn-lt"/>
                <a:cs typeface="B Nazanin" pitchFamily="2" charset="-78"/>
              </a:rPr>
              <a:t>DVD</a:t>
            </a:r>
          </a:p>
        </p:txBody>
      </p:sp>
      <p:sp>
        <p:nvSpPr>
          <p:cNvPr id="13" name="Rectangle 3"/>
          <p:cNvSpPr txBox="1">
            <a:spLocks noChangeArrowheads="1"/>
          </p:cNvSpPr>
          <p:nvPr/>
        </p:nvSpPr>
        <p:spPr bwMode="auto">
          <a:xfrm>
            <a:off x="5000625" y="4500563"/>
            <a:ext cx="2714625" cy="600075"/>
          </a:xfrm>
          <a:prstGeom prst="rect">
            <a:avLst/>
          </a:prstGeom>
          <a:noFill/>
          <a:ln w="9525">
            <a:noFill/>
            <a:miter lim="800000"/>
            <a:headEnd/>
            <a:tailEnd/>
          </a:ln>
        </p:spPr>
        <p:txBody>
          <a:bodyPr lIns="92075" tIns="46038" rIns="92075" bIns="46038"/>
          <a:lstStyle/>
          <a:p>
            <a:pPr marL="742950" lvl="1" indent="-285750" algn="r" rtl="1">
              <a:spcBef>
                <a:spcPct val="20000"/>
              </a:spcBef>
              <a:buClr>
                <a:schemeClr val="accent1"/>
              </a:buClr>
              <a:defRPr/>
            </a:pPr>
            <a:r>
              <a:rPr kumimoji="1" lang="en-US" sz="2800" kern="0" dirty="0">
                <a:latin typeface="+mn-lt"/>
                <a:cs typeface="B Nazanin" pitchFamily="2" charset="-78"/>
              </a:rPr>
              <a:t>Removable </a:t>
            </a:r>
          </a:p>
        </p:txBody>
      </p:sp>
      <p:sp>
        <p:nvSpPr>
          <p:cNvPr id="14" name="Rectangle 3"/>
          <p:cNvSpPr txBox="1">
            <a:spLocks noChangeArrowheads="1"/>
          </p:cNvSpPr>
          <p:nvPr/>
        </p:nvSpPr>
        <p:spPr bwMode="auto">
          <a:xfrm>
            <a:off x="6643688" y="2571750"/>
            <a:ext cx="1000125" cy="600075"/>
          </a:xfrm>
          <a:prstGeom prst="rect">
            <a:avLst/>
          </a:prstGeom>
          <a:noFill/>
          <a:ln w="9525">
            <a:noFill/>
            <a:miter lim="800000"/>
            <a:headEnd/>
            <a:tailEnd/>
          </a:ln>
        </p:spPr>
        <p:txBody>
          <a:bodyPr lIns="92075" tIns="46038" rIns="92075" bIns="46038"/>
          <a:lstStyle/>
          <a:p>
            <a:pPr algn="r">
              <a:defRPr/>
            </a:pPr>
            <a:r>
              <a:rPr kumimoji="1" lang="en-US" sz="2800" kern="0" dirty="0">
                <a:latin typeface="+mn-lt"/>
                <a:cs typeface="B Nazanin" pitchFamily="2" charset="-78"/>
              </a:rPr>
              <a:t>ZIP</a:t>
            </a:r>
            <a:endParaRPr kumimoji="1" lang="fa-IR" sz="2800" kern="0" dirty="0">
              <a:latin typeface="+mn-lt"/>
              <a:cs typeface="B Nazanin" pitchFamily="2" charset="-78"/>
            </a:endParaRPr>
          </a:p>
        </p:txBody>
      </p:sp>
      <p:sp>
        <p:nvSpPr>
          <p:cNvPr id="16" name="Rectangle 3"/>
          <p:cNvSpPr txBox="1">
            <a:spLocks noChangeArrowheads="1"/>
          </p:cNvSpPr>
          <p:nvPr/>
        </p:nvSpPr>
        <p:spPr bwMode="auto">
          <a:xfrm>
            <a:off x="2786063" y="4143375"/>
            <a:ext cx="2428875" cy="600075"/>
          </a:xfrm>
          <a:prstGeom prst="rect">
            <a:avLst/>
          </a:prstGeom>
          <a:noFill/>
          <a:ln w="9525">
            <a:noFill/>
            <a:miter lim="800000"/>
            <a:headEnd/>
            <a:tailEnd/>
          </a:ln>
        </p:spPr>
        <p:txBody>
          <a:bodyPr lIns="92075" tIns="46038" rIns="92075" bIns="46038"/>
          <a:lstStyle/>
          <a:p>
            <a:pPr marL="742950" lvl="1" indent="-285750" algn="r" rtl="1">
              <a:spcBef>
                <a:spcPct val="20000"/>
              </a:spcBef>
              <a:buClr>
                <a:schemeClr val="accent1"/>
              </a:buClr>
              <a:defRPr/>
            </a:pPr>
            <a:r>
              <a:rPr kumimoji="1" lang="en-US" sz="2000" kern="0" dirty="0">
                <a:latin typeface="+mn-lt"/>
                <a:cs typeface="B Nazanin" pitchFamily="2" charset="-78"/>
              </a:rPr>
              <a:t>Flash Disk</a:t>
            </a:r>
          </a:p>
        </p:txBody>
      </p:sp>
      <p:sp>
        <p:nvSpPr>
          <p:cNvPr id="17" name="Rectangle 3"/>
          <p:cNvSpPr txBox="1">
            <a:spLocks noChangeArrowheads="1"/>
          </p:cNvSpPr>
          <p:nvPr/>
        </p:nvSpPr>
        <p:spPr bwMode="auto">
          <a:xfrm>
            <a:off x="1857375" y="4786313"/>
            <a:ext cx="3357563" cy="600075"/>
          </a:xfrm>
          <a:prstGeom prst="rect">
            <a:avLst/>
          </a:prstGeom>
          <a:noFill/>
          <a:ln w="9525">
            <a:noFill/>
            <a:miter lim="800000"/>
            <a:headEnd/>
            <a:tailEnd/>
          </a:ln>
        </p:spPr>
        <p:txBody>
          <a:bodyPr lIns="92075" tIns="46038" rIns="92075" bIns="46038"/>
          <a:lstStyle/>
          <a:p>
            <a:pPr marL="742950" lvl="1" indent="-285750" algn="r" rtl="1">
              <a:spcBef>
                <a:spcPct val="20000"/>
              </a:spcBef>
              <a:buClr>
                <a:schemeClr val="accent1"/>
              </a:buClr>
              <a:defRPr/>
            </a:pPr>
            <a:r>
              <a:rPr kumimoji="1" lang="en-US" sz="2000" kern="0" dirty="0">
                <a:latin typeface="+mn-lt"/>
                <a:cs typeface="B Nazanin" pitchFamily="2" charset="-78"/>
              </a:rPr>
              <a:t>Memory Stick</a:t>
            </a:r>
          </a:p>
        </p:txBody>
      </p:sp>
      <p:sp>
        <p:nvSpPr>
          <p:cNvPr id="18" name="Rectangle 3"/>
          <p:cNvSpPr txBox="1">
            <a:spLocks noChangeArrowheads="1"/>
          </p:cNvSpPr>
          <p:nvPr/>
        </p:nvSpPr>
        <p:spPr bwMode="auto">
          <a:xfrm>
            <a:off x="1857375" y="5429250"/>
            <a:ext cx="3357563" cy="600075"/>
          </a:xfrm>
          <a:prstGeom prst="rect">
            <a:avLst/>
          </a:prstGeom>
          <a:noFill/>
          <a:ln w="9525">
            <a:noFill/>
            <a:miter lim="800000"/>
            <a:headEnd/>
            <a:tailEnd/>
          </a:ln>
        </p:spPr>
        <p:txBody>
          <a:bodyPr lIns="92075" tIns="46038" rIns="92075" bIns="46038"/>
          <a:lstStyle/>
          <a:p>
            <a:pPr marL="742950" lvl="1" indent="-285750" algn="r" rtl="1">
              <a:spcBef>
                <a:spcPct val="20000"/>
              </a:spcBef>
              <a:buClr>
                <a:schemeClr val="accent1"/>
              </a:buClr>
              <a:defRPr/>
            </a:pPr>
            <a:r>
              <a:rPr kumimoji="1" lang="en-US" sz="2000" kern="0" dirty="0">
                <a:latin typeface="+mn-lt"/>
                <a:cs typeface="B Nazanin" pitchFamily="2" charset="-78"/>
              </a:rPr>
              <a:t>Cool Disk</a:t>
            </a:r>
          </a:p>
        </p:txBody>
      </p:sp>
      <p:sp>
        <p:nvSpPr>
          <p:cNvPr id="19" name="Right Brace 18"/>
          <p:cNvSpPr>
            <a:spLocks/>
          </p:cNvSpPr>
          <p:nvPr/>
        </p:nvSpPr>
        <p:spPr bwMode="auto">
          <a:xfrm>
            <a:off x="5143500" y="4071938"/>
            <a:ext cx="357188" cy="2071687"/>
          </a:xfrm>
          <a:prstGeom prst="rightBrace">
            <a:avLst>
              <a:gd name="adj1" fmla="val 8324"/>
              <a:gd name="adj2" fmla="val 50000"/>
            </a:avLst>
          </a:prstGeom>
          <a:noFill/>
          <a:ln w="9525" algn="ctr">
            <a:solidFill>
              <a:schemeClr val="tx1"/>
            </a:solidFill>
            <a:round/>
            <a:headEnd/>
            <a:tailEnd/>
          </a:ln>
        </p:spPr>
        <p:txBody>
          <a:bodyPr/>
          <a:lstStyle/>
          <a:p>
            <a:endParaRPr lang="en-US"/>
          </a:p>
        </p:txBody>
      </p:sp>
      <p:sp>
        <p:nvSpPr>
          <p:cNvPr id="20" name="Rectangle 3"/>
          <p:cNvSpPr txBox="1">
            <a:spLocks noChangeArrowheads="1"/>
          </p:cNvSpPr>
          <p:nvPr/>
        </p:nvSpPr>
        <p:spPr bwMode="auto">
          <a:xfrm>
            <a:off x="1857375" y="5857875"/>
            <a:ext cx="3357563" cy="600075"/>
          </a:xfrm>
          <a:prstGeom prst="rect">
            <a:avLst/>
          </a:prstGeom>
          <a:noFill/>
          <a:ln w="9525">
            <a:noFill/>
            <a:miter lim="800000"/>
            <a:headEnd/>
            <a:tailEnd/>
          </a:ln>
        </p:spPr>
        <p:txBody>
          <a:bodyPr lIns="92075" tIns="46038" rIns="92075" bIns="46038"/>
          <a:lstStyle/>
          <a:p>
            <a:pPr marL="742950" lvl="1" indent="-285750" algn="r" rtl="1">
              <a:spcBef>
                <a:spcPct val="20000"/>
              </a:spcBef>
              <a:buClr>
                <a:schemeClr val="accent1"/>
              </a:buClr>
              <a:defRPr/>
            </a:pPr>
            <a:r>
              <a:rPr kumimoji="1" lang="en-US" sz="2000" kern="0" dirty="0">
                <a:latin typeface="+mn-lt"/>
                <a:cs typeface="B Nazanin" pitchFamily="2" charset="-78"/>
              </a:rPr>
              <a:t>PCMCIA</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blinds(horizontal)">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linds(horizontal)">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blinds(horizontal)">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blinds(horizontal)">
                                      <p:cBhvr>
                                        <p:cTn id="32" dur="500"/>
                                        <p:tgtEl>
                                          <p:spTgt spid="1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blinds(horizontal)">
                                      <p:cBhvr>
                                        <p:cTn id="37" dur="500"/>
                                        <p:tgtEl>
                                          <p:spTgt spid="1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linds(horizont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6">
                                            <p:txEl>
                                              <p:pRg st="0" end="0"/>
                                            </p:txEl>
                                          </p:spTgt>
                                        </p:tgtEl>
                                        <p:attrNameLst>
                                          <p:attrName>style.visibility</p:attrName>
                                        </p:attrNameLst>
                                      </p:cBhvr>
                                      <p:to>
                                        <p:strVal val="visible"/>
                                      </p:to>
                                    </p:set>
                                    <p:animEffect transition="in" filter="blinds(horizontal)">
                                      <p:cBhvr>
                                        <p:cTn id="47" dur="500"/>
                                        <p:tgtEl>
                                          <p:spTgt spid="1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7">
                                            <p:txEl>
                                              <p:pRg st="0" end="0"/>
                                            </p:txEl>
                                          </p:spTgt>
                                        </p:tgtEl>
                                        <p:attrNameLst>
                                          <p:attrName>style.visibility</p:attrName>
                                        </p:attrNameLst>
                                      </p:cBhvr>
                                      <p:to>
                                        <p:strVal val="visible"/>
                                      </p:to>
                                    </p:set>
                                    <p:animEffect transition="in" filter="blinds(horizontal)">
                                      <p:cBhvr>
                                        <p:cTn id="52" dur="500"/>
                                        <p:tgtEl>
                                          <p:spTgt spid="1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8">
                                            <p:txEl>
                                              <p:pRg st="0" end="0"/>
                                            </p:txEl>
                                          </p:spTgt>
                                        </p:tgtEl>
                                        <p:attrNameLst>
                                          <p:attrName>style.visibility</p:attrName>
                                        </p:attrNameLst>
                                      </p:cBhvr>
                                      <p:to>
                                        <p:strVal val="visible"/>
                                      </p:to>
                                    </p:set>
                                    <p:animEffect transition="in" filter="blinds(horizontal)">
                                      <p:cBhvr>
                                        <p:cTn id="57" dur="500"/>
                                        <p:tgtEl>
                                          <p:spTgt spid="18">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0">
                                            <p:txEl>
                                              <p:pRg st="0" end="0"/>
                                            </p:txEl>
                                          </p:spTgt>
                                        </p:tgtEl>
                                        <p:attrNameLst>
                                          <p:attrName>style.visibility</p:attrName>
                                        </p:attrNameLst>
                                      </p:cBhvr>
                                      <p:to>
                                        <p:strVal val="visible"/>
                                      </p:to>
                                    </p:set>
                                    <p:animEffect transition="in" filter="blinds(horizontal)">
                                      <p:cBhvr>
                                        <p:cTn id="6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8" grpId="0" build="p"/>
      <p:bldP spid="11" grpId="0" build="p"/>
      <p:bldP spid="12" grpId="0" build="p"/>
      <p:bldP spid="13" grpId="0" build="p"/>
      <p:bldP spid="14" grpId="0" build="p"/>
      <p:bldP spid="16" grpId="0" build="p"/>
      <p:bldP spid="17" grpId="0" build="p"/>
      <p:bldP spid="18" grpId="0" build="p"/>
      <p:bldP spid="19" grpId="0" animBg="1"/>
      <p:bldP spid="20"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57188" y="457200"/>
            <a:ext cx="7572375" cy="1143000"/>
          </a:xfrm>
          <a:noFill/>
        </p:spPr>
        <p:txBody>
          <a:bodyPr lIns="92075" tIns="46038" rIns="92075" bIns="46038" anchor="b"/>
          <a:lstStyle/>
          <a:p>
            <a:pPr marL="342900" indent="-342900" algn="ctr" rtl="1">
              <a:lnSpc>
                <a:spcPct val="200000"/>
              </a:lnSpc>
            </a:pPr>
            <a:r>
              <a:rPr lang="fa-IR" smtClean="0">
                <a:solidFill>
                  <a:srgbClr val="7030A0"/>
                </a:solidFill>
                <a:cs typeface="B Nazanin" pitchFamily="2" charset="-78"/>
              </a:rPr>
              <a:t>دسته بندی دستگاه های ذخیره سازی</a:t>
            </a:r>
            <a:endParaRPr lang="en-US" smtClean="0">
              <a:solidFill>
                <a:srgbClr val="7030A0"/>
              </a:solidFill>
              <a:cs typeface="B Nazanin" pitchFamily="2" charset="-78"/>
            </a:endParaRPr>
          </a:p>
        </p:txBody>
      </p:sp>
      <p:sp>
        <p:nvSpPr>
          <p:cNvPr id="13" name="Rectangle 3"/>
          <p:cNvSpPr txBox="1">
            <a:spLocks noChangeArrowheads="1"/>
          </p:cNvSpPr>
          <p:nvPr/>
        </p:nvSpPr>
        <p:spPr bwMode="auto">
          <a:xfrm>
            <a:off x="5286375" y="2286000"/>
            <a:ext cx="2714625" cy="600075"/>
          </a:xfrm>
          <a:prstGeom prst="rect">
            <a:avLst/>
          </a:prstGeom>
          <a:noFill/>
          <a:ln w="9525">
            <a:noFill/>
            <a:miter lim="800000"/>
            <a:headEnd/>
            <a:tailEnd/>
          </a:ln>
        </p:spPr>
        <p:txBody>
          <a:bodyPr lIns="92075" tIns="46038" rIns="92075" bIns="46038"/>
          <a:lstStyle/>
          <a:p>
            <a:pPr marL="742950" lvl="1" indent="-285750" algn="r" rtl="1">
              <a:spcBef>
                <a:spcPct val="20000"/>
              </a:spcBef>
              <a:buClr>
                <a:schemeClr val="accent1"/>
              </a:buClr>
              <a:defRPr/>
            </a:pPr>
            <a:r>
              <a:rPr kumimoji="1" lang="fa-IR" sz="2800" kern="0" dirty="0">
                <a:latin typeface="+mn-lt"/>
                <a:cs typeface="B Nazanin" pitchFamily="2" charset="-78"/>
              </a:rPr>
              <a:t>مغناطیسی</a:t>
            </a:r>
            <a:endParaRPr kumimoji="1" lang="en-US" sz="2800" kern="0" dirty="0">
              <a:latin typeface="+mn-lt"/>
              <a:cs typeface="B Nazanin" pitchFamily="2" charset="-78"/>
            </a:endParaRPr>
          </a:p>
        </p:txBody>
      </p:sp>
      <p:sp>
        <p:nvSpPr>
          <p:cNvPr id="16" name="Rectangle 3"/>
          <p:cNvSpPr txBox="1">
            <a:spLocks noChangeArrowheads="1"/>
          </p:cNvSpPr>
          <p:nvPr/>
        </p:nvSpPr>
        <p:spPr bwMode="auto">
          <a:xfrm>
            <a:off x="3071813" y="1785938"/>
            <a:ext cx="2428875" cy="600075"/>
          </a:xfrm>
          <a:prstGeom prst="rect">
            <a:avLst/>
          </a:prstGeom>
          <a:noFill/>
          <a:ln w="9525">
            <a:noFill/>
            <a:miter lim="800000"/>
            <a:headEnd/>
            <a:tailEnd/>
          </a:ln>
        </p:spPr>
        <p:txBody>
          <a:bodyPr lIns="92075" tIns="46038" rIns="92075" bIns="46038"/>
          <a:lstStyle/>
          <a:p>
            <a:pPr marL="742950" lvl="1" indent="-285750" algn="r" rtl="1">
              <a:spcBef>
                <a:spcPct val="20000"/>
              </a:spcBef>
              <a:buClr>
                <a:schemeClr val="accent1"/>
              </a:buClr>
              <a:defRPr/>
            </a:pPr>
            <a:r>
              <a:rPr kumimoji="1" lang="en-US" sz="2000" kern="0" dirty="0">
                <a:latin typeface="+mn-lt"/>
                <a:cs typeface="B Nazanin" pitchFamily="2" charset="-78"/>
              </a:rPr>
              <a:t>Diskettes</a:t>
            </a:r>
          </a:p>
        </p:txBody>
      </p:sp>
      <p:sp>
        <p:nvSpPr>
          <p:cNvPr id="17" name="Rectangle 3"/>
          <p:cNvSpPr txBox="1">
            <a:spLocks noChangeArrowheads="1"/>
          </p:cNvSpPr>
          <p:nvPr/>
        </p:nvSpPr>
        <p:spPr bwMode="auto">
          <a:xfrm>
            <a:off x="2143125" y="2428875"/>
            <a:ext cx="3357563" cy="600075"/>
          </a:xfrm>
          <a:prstGeom prst="rect">
            <a:avLst/>
          </a:prstGeom>
          <a:noFill/>
          <a:ln w="9525">
            <a:noFill/>
            <a:miter lim="800000"/>
            <a:headEnd/>
            <a:tailEnd/>
          </a:ln>
        </p:spPr>
        <p:txBody>
          <a:bodyPr lIns="92075" tIns="46038" rIns="92075" bIns="46038"/>
          <a:lstStyle/>
          <a:p>
            <a:pPr marL="742950" lvl="1" indent="-285750" algn="r" rtl="1">
              <a:spcBef>
                <a:spcPct val="20000"/>
              </a:spcBef>
              <a:buClr>
                <a:schemeClr val="accent1"/>
              </a:buClr>
              <a:defRPr/>
            </a:pPr>
            <a:r>
              <a:rPr kumimoji="1" lang="en-US" sz="2000" kern="0" dirty="0">
                <a:latin typeface="+mn-lt"/>
                <a:cs typeface="B Nazanin" pitchFamily="2" charset="-78"/>
              </a:rPr>
              <a:t>Hard Disk</a:t>
            </a:r>
          </a:p>
        </p:txBody>
      </p:sp>
      <p:sp>
        <p:nvSpPr>
          <p:cNvPr id="18" name="Rectangle 3"/>
          <p:cNvSpPr txBox="1">
            <a:spLocks noChangeArrowheads="1"/>
          </p:cNvSpPr>
          <p:nvPr/>
        </p:nvSpPr>
        <p:spPr bwMode="auto">
          <a:xfrm>
            <a:off x="2143125" y="2857500"/>
            <a:ext cx="3357563" cy="600075"/>
          </a:xfrm>
          <a:prstGeom prst="rect">
            <a:avLst/>
          </a:prstGeom>
          <a:noFill/>
          <a:ln w="9525">
            <a:noFill/>
            <a:miter lim="800000"/>
            <a:headEnd/>
            <a:tailEnd/>
          </a:ln>
        </p:spPr>
        <p:txBody>
          <a:bodyPr lIns="92075" tIns="46038" rIns="92075" bIns="46038"/>
          <a:lstStyle/>
          <a:p>
            <a:pPr marL="742950" lvl="1" indent="-285750" algn="r" rtl="1">
              <a:spcBef>
                <a:spcPct val="20000"/>
              </a:spcBef>
              <a:buClr>
                <a:schemeClr val="accent1"/>
              </a:buClr>
              <a:defRPr/>
            </a:pPr>
            <a:r>
              <a:rPr kumimoji="1" lang="en-US" sz="2000" kern="0" dirty="0">
                <a:latin typeface="+mn-lt"/>
                <a:cs typeface="B Nazanin" pitchFamily="2" charset="-78"/>
              </a:rPr>
              <a:t>Floppy Disk</a:t>
            </a:r>
          </a:p>
        </p:txBody>
      </p:sp>
      <p:sp>
        <p:nvSpPr>
          <p:cNvPr id="19" name="Right Brace 18"/>
          <p:cNvSpPr>
            <a:spLocks/>
          </p:cNvSpPr>
          <p:nvPr/>
        </p:nvSpPr>
        <p:spPr bwMode="auto">
          <a:xfrm>
            <a:off x="5357813" y="1714500"/>
            <a:ext cx="357187" cy="2071688"/>
          </a:xfrm>
          <a:prstGeom prst="rightBrace">
            <a:avLst>
              <a:gd name="adj1" fmla="val 8324"/>
              <a:gd name="adj2" fmla="val 50000"/>
            </a:avLst>
          </a:prstGeom>
          <a:noFill/>
          <a:ln w="9525" algn="ctr">
            <a:solidFill>
              <a:schemeClr val="tx1"/>
            </a:solidFill>
            <a:round/>
            <a:headEnd/>
            <a:tailEnd/>
          </a:ln>
        </p:spPr>
        <p:txBody>
          <a:bodyPr/>
          <a:lstStyle/>
          <a:p>
            <a:endParaRPr lang="en-US"/>
          </a:p>
        </p:txBody>
      </p:sp>
      <p:sp>
        <p:nvSpPr>
          <p:cNvPr id="15" name="Rectangle 3"/>
          <p:cNvSpPr txBox="1">
            <a:spLocks noChangeArrowheads="1"/>
          </p:cNvSpPr>
          <p:nvPr/>
        </p:nvSpPr>
        <p:spPr bwMode="auto">
          <a:xfrm>
            <a:off x="5786438" y="4786313"/>
            <a:ext cx="1928812" cy="600075"/>
          </a:xfrm>
          <a:prstGeom prst="rect">
            <a:avLst/>
          </a:prstGeom>
          <a:noFill/>
          <a:ln w="9525">
            <a:noFill/>
            <a:miter lim="800000"/>
            <a:headEnd/>
            <a:tailEnd/>
          </a:ln>
        </p:spPr>
        <p:txBody>
          <a:bodyPr lIns="92075" tIns="46038" rIns="92075" bIns="46038"/>
          <a:lstStyle/>
          <a:p>
            <a:pPr marL="742950" lvl="1" indent="-285750" algn="r" rtl="1">
              <a:spcBef>
                <a:spcPct val="20000"/>
              </a:spcBef>
              <a:buClr>
                <a:schemeClr val="accent1"/>
              </a:buClr>
              <a:defRPr/>
            </a:pPr>
            <a:r>
              <a:rPr kumimoji="1" lang="fa-IR" sz="2800" kern="0" dirty="0">
                <a:latin typeface="+mn-lt"/>
                <a:cs typeface="B Nazanin" pitchFamily="2" charset="-78"/>
              </a:rPr>
              <a:t>نوری</a:t>
            </a:r>
            <a:endParaRPr kumimoji="1" lang="en-US" sz="2800" kern="0" dirty="0">
              <a:latin typeface="+mn-lt"/>
              <a:cs typeface="B Nazanin" pitchFamily="2" charset="-78"/>
            </a:endParaRPr>
          </a:p>
        </p:txBody>
      </p:sp>
      <p:sp>
        <p:nvSpPr>
          <p:cNvPr id="20" name="Right Brace 19"/>
          <p:cNvSpPr>
            <a:spLocks/>
          </p:cNvSpPr>
          <p:nvPr/>
        </p:nvSpPr>
        <p:spPr bwMode="auto">
          <a:xfrm>
            <a:off x="5500688" y="4000500"/>
            <a:ext cx="357187" cy="2071688"/>
          </a:xfrm>
          <a:prstGeom prst="rightBrace">
            <a:avLst>
              <a:gd name="adj1" fmla="val 8324"/>
              <a:gd name="adj2" fmla="val 50000"/>
            </a:avLst>
          </a:prstGeom>
          <a:noFill/>
          <a:ln w="9525" algn="ctr">
            <a:solidFill>
              <a:schemeClr val="tx1"/>
            </a:solidFill>
            <a:round/>
            <a:headEnd/>
            <a:tailEnd/>
          </a:ln>
        </p:spPr>
        <p:txBody>
          <a:bodyPr/>
          <a:lstStyle/>
          <a:p>
            <a:endParaRPr lang="en-US"/>
          </a:p>
        </p:txBody>
      </p:sp>
      <p:sp>
        <p:nvSpPr>
          <p:cNvPr id="21" name="Rectangle 3"/>
          <p:cNvSpPr txBox="1">
            <a:spLocks noChangeArrowheads="1"/>
          </p:cNvSpPr>
          <p:nvPr/>
        </p:nvSpPr>
        <p:spPr bwMode="auto">
          <a:xfrm>
            <a:off x="3071813" y="4071938"/>
            <a:ext cx="2428875" cy="600075"/>
          </a:xfrm>
          <a:prstGeom prst="rect">
            <a:avLst/>
          </a:prstGeom>
          <a:noFill/>
          <a:ln w="9525">
            <a:noFill/>
            <a:miter lim="800000"/>
            <a:headEnd/>
            <a:tailEnd/>
          </a:ln>
        </p:spPr>
        <p:txBody>
          <a:bodyPr lIns="92075" tIns="46038" rIns="92075" bIns="46038"/>
          <a:lstStyle/>
          <a:p>
            <a:pPr marL="742950" lvl="1" indent="-285750" algn="r" rtl="1">
              <a:spcBef>
                <a:spcPct val="20000"/>
              </a:spcBef>
              <a:buClr>
                <a:schemeClr val="accent1"/>
              </a:buClr>
              <a:defRPr/>
            </a:pPr>
            <a:r>
              <a:rPr kumimoji="1" lang="en-US" sz="2000" kern="0" dirty="0">
                <a:latin typeface="+mn-lt"/>
                <a:cs typeface="B Nazanin" pitchFamily="2" charset="-78"/>
              </a:rPr>
              <a:t>CD-ROM</a:t>
            </a:r>
          </a:p>
        </p:txBody>
      </p:sp>
      <p:sp>
        <p:nvSpPr>
          <p:cNvPr id="22" name="Rectangle 3"/>
          <p:cNvSpPr txBox="1">
            <a:spLocks noChangeArrowheads="1"/>
          </p:cNvSpPr>
          <p:nvPr/>
        </p:nvSpPr>
        <p:spPr bwMode="auto">
          <a:xfrm>
            <a:off x="2143125" y="4572000"/>
            <a:ext cx="3357563" cy="600075"/>
          </a:xfrm>
          <a:prstGeom prst="rect">
            <a:avLst/>
          </a:prstGeom>
          <a:noFill/>
          <a:ln w="9525">
            <a:noFill/>
            <a:miter lim="800000"/>
            <a:headEnd/>
            <a:tailEnd/>
          </a:ln>
        </p:spPr>
        <p:txBody>
          <a:bodyPr lIns="92075" tIns="46038" rIns="92075" bIns="46038"/>
          <a:lstStyle/>
          <a:p>
            <a:pPr marL="742950" lvl="1" indent="-285750" algn="r" rtl="1">
              <a:spcBef>
                <a:spcPct val="20000"/>
              </a:spcBef>
              <a:buClr>
                <a:schemeClr val="accent1"/>
              </a:buClr>
              <a:defRPr/>
            </a:pPr>
            <a:r>
              <a:rPr kumimoji="1" lang="en-US" sz="2000" kern="0" dirty="0">
                <a:latin typeface="+mn-lt"/>
                <a:cs typeface="B Nazanin" pitchFamily="2" charset="-78"/>
              </a:rPr>
              <a:t>CD-RW</a:t>
            </a:r>
          </a:p>
        </p:txBody>
      </p:sp>
      <p:sp>
        <p:nvSpPr>
          <p:cNvPr id="23" name="Rectangle 3"/>
          <p:cNvSpPr txBox="1">
            <a:spLocks noChangeArrowheads="1"/>
          </p:cNvSpPr>
          <p:nvPr/>
        </p:nvSpPr>
        <p:spPr bwMode="auto">
          <a:xfrm>
            <a:off x="2071688" y="5000625"/>
            <a:ext cx="3357562" cy="600075"/>
          </a:xfrm>
          <a:prstGeom prst="rect">
            <a:avLst/>
          </a:prstGeom>
          <a:noFill/>
          <a:ln w="9525">
            <a:noFill/>
            <a:miter lim="800000"/>
            <a:headEnd/>
            <a:tailEnd/>
          </a:ln>
        </p:spPr>
        <p:txBody>
          <a:bodyPr lIns="92075" tIns="46038" rIns="92075" bIns="46038"/>
          <a:lstStyle/>
          <a:p>
            <a:pPr marL="742950" lvl="1" indent="-285750" algn="r" rtl="1">
              <a:spcBef>
                <a:spcPct val="20000"/>
              </a:spcBef>
              <a:buClr>
                <a:schemeClr val="accent1"/>
              </a:buClr>
              <a:defRPr/>
            </a:pPr>
            <a:r>
              <a:rPr kumimoji="1" lang="en-US" sz="2000" kern="0" dirty="0">
                <a:latin typeface="+mn-lt"/>
                <a:cs typeface="B Nazanin" pitchFamily="2" charset="-78"/>
              </a:rPr>
              <a:t>DVD-R</a:t>
            </a:r>
          </a:p>
        </p:txBody>
      </p:sp>
      <p:sp>
        <p:nvSpPr>
          <p:cNvPr id="24" name="Rectangle 3"/>
          <p:cNvSpPr txBox="1">
            <a:spLocks noChangeArrowheads="1"/>
          </p:cNvSpPr>
          <p:nvPr/>
        </p:nvSpPr>
        <p:spPr bwMode="auto">
          <a:xfrm>
            <a:off x="2143125" y="3286125"/>
            <a:ext cx="3357563" cy="600075"/>
          </a:xfrm>
          <a:prstGeom prst="rect">
            <a:avLst/>
          </a:prstGeom>
          <a:noFill/>
          <a:ln w="9525">
            <a:noFill/>
            <a:miter lim="800000"/>
            <a:headEnd/>
            <a:tailEnd/>
          </a:ln>
        </p:spPr>
        <p:txBody>
          <a:bodyPr lIns="92075" tIns="46038" rIns="92075" bIns="46038"/>
          <a:lstStyle/>
          <a:p>
            <a:pPr marL="742950" lvl="1" indent="-285750" algn="r" rtl="1">
              <a:spcBef>
                <a:spcPct val="20000"/>
              </a:spcBef>
              <a:buClr>
                <a:schemeClr val="accent1"/>
              </a:buClr>
              <a:defRPr/>
            </a:pPr>
            <a:r>
              <a:rPr kumimoji="1" lang="en-US" sz="2000" kern="0" dirty="0">
                <a:latin typeface="+mn-lt"/>
                <a:cs typeface="B Nazanin" pitchFamily="2" charset="-78"/>
              </a:rPr>
              <a:t>Magnetic Tape</a:t>
            </a:r>
          </a:p>
        </p:txBody>
      </p:sp>
      <p:sp>
        <p:nvSpPr>
          <p:cNvPr id="25" name="Rectangle 3"/>
          <p:cNvSpPr txBox="1">
            <a:spLocks noChangeArrowheads="1"/>
          </p:cNvSpPr>
          <p:nvPr/>
        </p:nvSpPr>
        <p:spPr bwMode="auto">
          <a:xfrm>
            <a:off x="2071688" y="5500688"/>
            <a:ext cx="3357562" cy="600075"/>
          </a:xfrm>
          <a:prstGeom prst="rect">
            <a:avLst/>
          </a:prstGeom>
          <a:noFill/>
          <a:ln w="9525">
            <a:noFill/>
            <a:miter lim="800000"/>
            <a:headEnd/>
            <a:tailEnd/>
          </a:ln>
        </p:spPr>
        <p:txBody>
          <a:bodyPr lIns="92075" tIns="46038" rIns="92075" bIns="46038"/>
          <a:lstStyle/>
          <a:p>
            <a:pPr marL="742950" lvl="1" indent="-285750" algn="r" rtl="1">
              <a:spcBef>
                <a:spcPct val="20000"/>
              </a:spcBef>
              <a:buClr>
                <a:schemeClr val="accent1"/>
              </a:buClr>
              <a:defRPr/>
            </a:pPr>
            <a:r>
              <a:rPr kumimoji="1" lang="en-US" sz="2000" kern="0" dirty="0">
                <a:latin typeface="+mn-lt"/>
                <a:cs typeface="B Nazanin" pitchFamily="2" charset="-78"/>
              </a:rPr>
              <a:t>DVD-RW</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blinds(horizontal)">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blinds(horizontal)">
                                      <p:cBhvr>
                                        <p:cTn id="22" dur="5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blinds(horizontal)">
                                      <p:cBhvr>
                                        <p:cTn id="27" dur="500"/>
                                        <p:tgtEl>
                                          <p:spTgt spid="1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blinds(horizontal)">
                                      <p:cBhvr>
                                        <p:cTn id="32" dur="500"/>
                                        <p:tgtEl>
                                          <p:spTgt spid="1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4">
                                            <p:txEl>
                                              <p:pRg st="0" end="0"/>
                                            </p:txEl>
                                          </p:spTgt>
                                        </p:tgtEl>
                                        <p:attrNameLst>
                                          <p:attrName>style.visibility</p:attrName>
                                        </p:attrNameLst>
                                      </p:cBhvr>
                                      <p:to>
                                        <p:strVal val="visible"/>
                                      </p:to>
                                    </p:set>
                                    <p:animEffect transition="in" filter="blinds(horizontal)">
                                      <p:cBhvr>
                                        <p:cTn id="37" dur="500"/>
                                        <p:tgtEl>
                                          <p:spTgt spid="2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linds(horizont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1">
                                            <p:txEl>
                                              <p:pRg st="0" end="0"/>
                                            </p:txEl>
                                          </p:spTgt>
                                        </p:tgtEl>
                                        <p:attrNameLst>
                                          <p:attrName>style.visibility</p:attrName>
                                        </p:attrNameLst>
                                      </p:cBhvr>
                                      <p:to>
                                        <p:strVal val="visible"/>
                                      </p:to>
                                    </p:set>
                                    <p:animEffect transition="in" filter="blinds(horizontal)">
                                      <p:cBhvr>
                                        <p:cTn id="47" dur="500"/>
                                        <p:tgtEl>
                                          <p:spTgt spid="2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2">
                                            <p:txEl>
                                              <p:pRg st="0" end="0"/>
                                            </p:txEl>
                                          </p:spTgt>
                                        </p:tgtEl>
                                        <p:attrNameLst>
                                          <p:attrName>style.visibility</p:attrName>
                                        </p:attrNameLst>
                                      </p:cBhvr>
                                      <p:to>
                                        <p:strVal val="visible"/>
                                      </p:to>
                                    </p:set>
                                    <p:animEffect transition="in" filter="blinds(horizontal)">
                                      <p:cBhvr>
                                        <p:cTn id="52" dur="500"/>
                                        <p:tgtEl>
                                          <p:spTgt spid="2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3">
                                            <p:txEl>
                                              <p:pRg st="0" end="0"/>
                                            </p:txEl>
                                          </p:spTgt>
                                        </p:tgtEl>
                                        <p:attrNameLst>
                                          <p:attrName>style.visibility</p:attrName>
                                        </p:attrNameLst>
                                      </p:cBhvr>
                                      <p:to>
                                        <p:strVal val="visible"/>
                                      </p:to>
                                    </p:set>
                                    <p:animEffect transition="in" filter="blinds(horizontal)">
                                      <p:cBhvr>
                                        <p:cTn id="57" dur="500"/>
                                        <p:tgtEl>
                                          <p:spTgt spid="23">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5">
                                            <p:txEl>
                                              <p:pRg st="0" end="0"/>
                                            </p:txEl>
                                          </p:spTgt>
                                        </p:tgtEl>
                                        <p:attrNameLst>
                                          <p:attrName>style.visibility</p:attrName>
                                        </p:attrNameLst>
                                      </p:cBhvr>
                                      <p:to>
                                        <p:strVal val="visible"/>
                                      </p:to>
                                    </p:set>
                                    <p:animEffect transition="in" filter="blinds(horizontal)">
                                      <p:cBhvr>
                                        <p:cTn id="62"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6" grpId="0" build="p"/>
      <p:bldP spid="17" grpId="0" build="p"/>
      <p:bldP spid="18" grpId="0" build="p"/>
      <p:bldP spid="19" grpId="0" animBg="1"/>
      <p:bldP spid="15" grpId="0" build="p"/>
      <p:bldP spid="20" grpId="0" animBg="1"/>
      <p:bldP spid="21" grpId="0" build="p"/>
      <p:bldP spid="22" grpId="0" build="p"/>
      <p:bldP spid="23" grpId="0" build="p"/>
      <p:bldP spid="24" grpId="0" build="p"/>
      <p:bldP spid="25"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ctr"/>
            <a:r>
              <a:rPr lang="fa-IR" smtClean="0">
                <a:solidFill>
                  <a:srgbClr val="7030A0"/>
                </a:solidFill>
                <a:cs typeface="B Nazanin" pitchFamily="2" charset="-78"/>
              </a:rPr>
              <a:t>واحد ورودی </a:t>
            </a:r>
            <a:endParaRPr lang="en-US" smtClean="0">
              <a:solidFill>
                <a:srgbClr val="7030A0"/>
              </a:solidFill>
              <a:cs typeface="B Nazanin" pitchFamily="2" charset="-78"/>
            </a:endParaRPr>
          </a:p>
        </p:txBody>
      </p:sp>
      <p:sp>
        <p:nvSpPr>
          <p:cNvPr id="21507" name="Rectangle 3"/>
          <p:cNvSpPr>
            <a:spLocks noGrp="1" noChangeArrowheads="1"/>
          </p:cNvSpPr>
          <p:nvPr>
            <p:ph idx="1"/>
          </p:nvPr>
        </p:nvSpPr>
        <p:spPr>
          <a:xfrm>
            <a:off x="990600" y="1828800"/>
            <a:ext cx="7081838" cy="4171950"/>
          </a:xfrm>
        </p:spPr>
        <p:txBody>
          <a:bodyPr/>
          <a:lstStyle/>
          <a:p>
            <a:pPr algn="r" rtl="1"/>
            <a:r>
              <a:rPr lang="fa-IR" smtClean="0">
                <a:cs typeface="B Nazanin" pitchFamily="2" charset="-78"/>
              </a:rPr>
              <a:t>دستگاههای ورودی(محل دریافت داده)</a:t>
            </a:r>
            <a:endParaRPr lang="en-US" smtClean="0">
              <a:cs typeface="B Nazanin" pitchFamily="2" charset="-78"/>
            </a:endParaRPr>
          </a:p>
          <a:p>
            <a:pPr lvl="1"/>
            <a:r>
              <a:rPr lang="en-US" smtClean="0"/>
              <a:t>Keyboard</a:t>
            </a:r>
          </a:p>
          <a:p>
            <a:pPr lvl="1"/>
            <a:r>
              <a:rPr lang="en-US" smtClean="0"/>
              <a:t>Mouse</a:t>
            </a:r>
          </a:p>
          <a:p>
            <a:pPr lvl="1"/>
            <a:r>
              <a:rPr lang="en-US" smtClean="0"/>
              <a:t>Scanner</a:t>
            </a:r>
            <a:endParaRPr lang="fa-IR" smtClean="0"/>
          </a:p>
          <a:p>
            <a:pPr lvl="1"/>
            <a:r>
              <a:rPr lang="en-US" smtClean="0"/>
              <a:t>Light pen</a:t>
            </a:r>
          </a:p>
          <a:p>
            <a:pPr lvl="1"/>
            <a:r>
              <a:rPr lang="en-US" smtClean="0"/>
              <a:t>Microphone</a:t>
            </a:r>
            <a:endParaRPr lang="fa-IR" smtClean="0"/>
          </a:p>
          <a:p>
            <a:pPr lvl="1"/>
            <a:r>
              <a:rPr lang="en-US" smtClean="0"/>
              <a:t>Joystick</a:t>
            </a:r>
          </a:p>
          <a:p>
            <a:pPr lvl="1">
              <a:buFontTx/>
              <a:buNone/>
            </a:pPr>
            <a:endParaRPr lang="en-US" smtClean="0"/>
          </a:p>
          <a:p>
            <a:pPr algn="r" rtl="1">
              <a:buFont typeface="Wingdings" pitchFamily="2" charset="2"/>
              <a:buNone/>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up)">
                                      <p:cBhvr>
                                        <p:cTn id="7" dur="500"/>
                                        <p:tgtEl>
                                          <p:spTgt spid="21507">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1507">
                                            <p:txEl>
                                              <p:pRg st="1" end="1"/>
                                            </p:txEl>
                                          </p:spTgt>
                                        </p:tgtEl>
                                        <p:attrNameLst>
                                          <p:attrName>style.visibility</p:attrName>
                                        </p:attrNameLst>
                                      </p:cBhvr>
                                      <p:to>
                                        <p:strVal val="visible"/>
                                      </p:to>
                                    </p:set>
                                    <p:animEffect transition="in" filter="wipe(up)">
                                      <p:cBhvr>
                                        <p:cTn id="10" dur="500"/>
                                        <p:tgtEl>
                                          <p:spTgt spid="21507">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animEffect transition="in" filter="wipe(up)">
                                      <p:cBhvr>
                                        <p:cTn id="13" dur="500"/>
                                        <p:tgtEl>
                                          <p:spTgt spid="21507">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1507">
                                            <p:txEl>
                                              <p:pRg st="3" end="3"/>
                                            </p:txEl>
                                          </p:spTgt>
                                        </p:tgtEl>
                                        <p:attrNameLst>
                                          <p:attrName>style.visibility</p:attrName>
                                        </p:attrNameLst>
                                      </p:cBhvr>
                                      <p:to>
                                        <p:strVal val="visible"/>
                                      </p:to>
                                    </p:set>
                                    <p:animEffect transition="in" filter="wipe(up)">
                                      <p:cBhvr>
                                        <p:cTn id="16" dur="500"/>
                                        <p:tgtEl>
                                          <p:spTgt spid="21507">
                                            <p:txEl>
                                              <p:pRg st="3" end="3"/>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animEffect transition="in" filter="wipe(up)">
                                      <p:cBhvr>
                                        <p:cTn id="19" dur="500"/>
                                        <p:tgtEl>
                                          <p:spTgt spid="21507">
                                            <p:txEl>
                                              <p:pRg st="4" end="4"/>
                                            </p:tx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21507">
                                            <p:txEl>
                                              <p:pRg st="5" end="5"/>
                                            </p:txEl>
                                          </p:spTgt>
                                        </p:tgtEl>
                                        <p:attrNameLst>
                                          <p:attrName>style.visibility</p:attrName>
                                        </p:attrNameLst>
                                      </p:cBhvr>
                                      <p:to>
                                        <p:strVal val="visible"/>
                                      </p:to>
                                    </p:set>
                                    <p:animEffect transition="in" filter="wipe(up)">
                                      <p:cBhvr>
                                        <p:cTn id="22" dur="500"/>
                                        <p:tgtEl>
                                          <p:spTgt spid="21507">
                                            <p:txEl>
                                              <p:pRg st="5" end="5"/>
                                            </p:tx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21507">
                                            <p:txEl>
                                              <p:pRg st="6" end="6"/>
                                            </p:txEl>
                                          </p:spTgt>
                                        </p:tgtEl>
                                        <p:attrNameLst>
                                          <p:attrName>style.visibility</p:attrName>
                                        </p:attrNameLst>
                                      </p:cBhvr>
                                      <p:to>
                                        <p:strVal val="visible"/>
                                      </p:to>
                                    </p:set>
                                    <p:animEffect transition="in" filter="wipe(up)">
                                      <p:cBhvr>
                                        <p:cTn id="25" dur="500"/>
                                        <p:tgtEl>
                                          <p:spTgt spid="215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a:r>
              <a:rPr lang="fa-IR" smtClean="0">
                <a:solidFill>
                  <a:srgbClr val="7030A0"/>
                </a:solidFill>
                <a:cs typeface="B Nazanin" pitchFamily="2" charset="-78"/>
              </a:rPr>
              <a:t>واحد خروجی </a:t>
            </a:r>
            <a:endParaRPr lang="en-US" smtClean="0">
              <a:solidFill>
                <a:srgbClr val="7030A0"/>
              </a:solidFill>
              <a:cs typeface="B Nazanin" pitchFamily="2" charset="-78"/>
            </a:endParaRPr>
          </a:p>
        </p:txBody>
      </p:sp>
      <p:sp>
        <p:nvSpPr>
          <p:cNvPr id="21507" name="Rectangle 3"/>
          <p:cNvSpPr>
            <a:spLocks noGrp="1" noChangeArrowheads="1"/>
          </p:cNvSpPr>
          <p:nvPr>
            <p:ph idx="1"/>
          </p:nvPr>
        </p:nvSpPr>
        <p:spPr>
          <a:xfrm>
            <a:off x="990600" y="1828800"/>
            <a:ext cx="7010400" cy="3529013"/>
          </a:xfrm>
        </p:spPr>
        <p:txBody>
          <a:bodyPr/>
          <a:lstStyle/>
          <a:p>
            <a:pPr algn="r" rtl="1"/>
            <a:r>
              <a:rPr lang="fa-IR" smtClean="0">
                <a:cs typeface="B Nazanin" pitchFamily="2" charset="-78"/>
              </a:rPr>
              <a:t>دستگاههای خروجی(محل نمایش اطلاعات)</a:t>
            </a:r>
            <a:endParaRPr lang="en-US" smtClean="0">
              <a:cs typeface="B Nazanin" pitchFamily="2" charset="-78"/>
            </a:endParaRPr>
          </a:p>
          <a:p>
            <a:pPr lvl="1"/>
            <a:r>
              <a:rPr lang="en-US" smtClean="0"/>
              <a:t>Screen/monitor</a:t>
            </a:r>
          </a:p>
          <a:p>
            <a:pPr lvl="1"/>
            <a:r>
              <a:rPr lang="en-US" smtClean="0"/>
              <a:t>Printer</a:t>
            </a:r>
          </a:p>
          <a:p>
            <a:pPr lvl="1"/>
            <a:r>
              <a:rPr lang="en-US" smtClean="0"/>
              <a:t>Speaker</a:t>
            </a:r>
          </a:p>
          <a:p>
            <a:pPr lvl="1">
              <a:buFontTx/>
              <a:buNone/>
            </a:pPr>
            <a:endParaRPr lang="en-US" smtClean="0"/>
          </a:p>
          <a:p>
            <a:pPr lvl="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up)">
                                      <p:cBhvr>
                                        <p:cTn id="7" dur="500"/>
                                        <p:tgtEl>
                                          <p:spTgt spid="21507">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1507">
                                            <p:txEl>
                                              <p:pRg st="1" end="1"/>
                                            </p:txEl>
                                          </p:spTgt>
                                        </p:tgtEl>
                                        <p:attrNameLst>
                                          <p:attrName>style.visibility</p:attrName>
                                        </p:attrNameLst>
                                      </p:cBhvr>
                                      <p:to>
                                        <p:strVal val="visible"/>
                                      </p:to>
                                    </p:set>
                                    <p:animEffect transition="in" filter="wipe(up)">
                                      <p:cBhvr>
                                        <p:cTn id="10" dur="500"/>
                                        <p:tgtEl>
                                          <p:spTgt spid="21507">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animEffect transition="in" filter="wipe(up)">
                                      <p:cBhvr>
                                        <p:cTn id="13" dur="500"/>
                                        <p:tgtEl>
                                          <p:spTgt spid="21507">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1507">
                                            <p:txEl>
                                              <p:pRg st="3" end="3"/>
                                            </p:txEl>
                                          </p:spTgt>
                                        </p:tgtEl>
                                        <p:attrNameLst>
                                          <p:attrName>style.visibility</p:attrName>
                                        </p:attrNameLst>
                                      </p:cBhvr>
                                      <p:to>
                                        <p:strVal val="visible"/>
                                      </p:to>
                                    </p:set>
                                    <p:animEffect transition="in" filter="wipe(up)">
                                      <p:cBhvr>
                                        <p:cTn id="16" dur="500"/>
                                        <p:tgtEl>
                                          <p:spTgt spid="215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ctr"/>
            <a:r>
              <a:rPr lang="fa-IR" smtClean="0">
                <a:solidFill>
                  <a:srgbClr val="7030A0"/>
                </a:solidFill>
                <a:cs typeface="B Nazanin" pitchFamily="2" charset="-78"/>
              </a:rPr>
              <a:t>واحد خروجی </a:t>
            </a:r>
            <a:endParaRPr lang="en-US" smtClean="0">
              <a:solidFill>
                <a:srgbClr val="7030A0"/>
              </a:solidFill>
              <a:cs typeface="B Nazanin" pitchFamily="2" charset="-78"/>
            </a:endParaRPr>
          </a:p>
        </p:txBody>
      </p:sp>
      <p:sp>
        <p:nvSpPr>
          <p:cNvPr id="21507" name="Rectangle 3"/>
          <p:cNvSpPr>
            <a:spLocks noGrp="1" noChangeArrowheads="1"/>
          </p:cNvSpPr>
          <p:nvPr>
            <p:ph idx="1"/>
          </p:nvPr>
        </p:nvSpPr>
        <p:spPr>
          <a:xfrm>
            <a:off x="785813" y="3357563"/>
            <a:ext cx="2938462" cy="814387"/>
          </a:xfrm>
        </p:spPr>
        <p:txBody>
          <a:bodyPr/>
          <a:lstStyle/>
          <a:p>
            <a:pPr lvl="1"/>
            <a:r>
              <a:rPr lang="en-US" smtClean="0"/>
              <a:t>Screen/monitor</a:t>
            </a:r>
          </a:p>
          <a:p>
            <a:pPr lvl="1">
              <a:buFontTx/>
              <a:buNone/>
            </a:pPr>
            <a:endParaRPr lang="en-US" smtClean="0"/>
          </a:p>
          <a:p>
            <a:pPr lvl="1"/>
            <a:endParaRPr lang="en-US" smtClean="0"/>
          </a:p>
        </p:txBody>
      </p:sp>
      <p:sp>
        <p:nvSpPr>
          <p:cNvPr id="4" name="Left Brace 3"/>
          <p:cNvSpPr>
            <a:spLocks/>
          </p:cNvSpPr>
          <p:nvPr/>
        </p:nvSpPr>
        <p:spPr bwMode="auto">
          <a:xfrm>
            <a:off x="3571875" y="2071688"/>
            <a:ext cx="500063" cy="3214687"/>
          </a:xfrm>
          <a:prstGeom prst="leftBrace">
            <a:avLst>
              <a:gd name="adj1" fmla="val 8333"/>
              <a:gd name="adj2" fmla="val 50000"/>
            </a:avLst>
          </a:prstGeom>
          <a:noFill/>
          <a:ln w="9525" algn="ctr">
            <a:solidFill>
              <a:schemeClr val="tx1"/>
            </a:solidFill>
            <a:round/>
            <a:headEnd/>
            <a:tailEnd/>
          </a:ln>
        </p:spPr>
        <p:txBody>
          <a:bodyPr/>
          <a:lstStyle/>
          <a:p>
            <a:endParaRPr lang="en-US"/>
          </a:p>
        </p:txBody>
      </p:sp>
      <p:sp>
        <p:nvSpPr>
          <p:cNvPr id="5" name="Rectangle 3"/>
          <p:cNvSpPr txBox="1">
            <a:spLocks noChangeArrowheads="1"/>
          </p:cNvSpPr>
          <p:nvPr/>
        </p:nvSpPr>
        <p:spPr bwMode="auto">
          <a:xfrm>
            <a:off x="4071938" y="2071688"/>
            <a:ext cx="2938462" cy="814387"/>
          </a:xfrm>
          <a:prstGeom prst="rect">
            <a:avLst/>
          </a:prstGeom>
          <a:noFill/>
          <a:ln w="9525">
            <a:noFill/>
            <a:miter lim="800000"/>
            <a:headEnd/>
            <a:tailEnd/>
          </a:ln>
        </p:spPr>
        <p:txBody>
          <a:bodyPr/>
          <a:lstStyle/>
          <a:p>
            <a:pPr marL="742950" lvl="1" indent="-285750">
              <a:spcBef>
                <a:spcPct val="20000"/>
              </a:spcBef>
              <a:buClr>
                <a:schemeClr val="accent1"/>
              </a:buClr>
              <a:buFontTx/>
              <a:buChar char="–"/>
              <a:defRPr/>
            </a:pPr>
            <a:r>
              <a:rPr kumimoji="1" lang="en-US" kern="0" dirty="0">
                <a:latin typeface="+mn-lt"/>
              </a:rPr>
              <a:t>CRT</a:t>
            </a:r>
          </a:p>
          <a:p>
            <a:pPr marL="742950" lvl="1" indent="-285750">
              <a:spcBef>
                <a:spcPct val="20000"/>
              </a:spcBef>
              <a:buClr>
                <a:schemeClr val="accent1"/>
              </a:buClr>
              <a:defRPr/>
            </a:pPr>
            <a:endParaRPr kumimoji="1" lang="en-US" kern="0" dirty="0">
              <a:latin typeface="+mn-lt"/>
            </a:endParaRPr>
          </a:p>
          <a:p>
            <a:pPr marL="742950" lvl="1" indent="-285750">
              <a:spcBef>
                <a:spcPct val="20000"/>
              </a:spcBef>
              <a:buClr>
                <a:schemeClr val="accent1"/>
              </a:buClr>
              <a:buFontTx/>
              <a:buChar char="–"/>
              <a:defRPr/>
            </a:pPr>
            <a:endParaRPr kumimoji="1" lang="en-US" kern="0" dirty="0">
              <a:latin typeface="+mn-lt"/>
            </a:endParaRPr>
          </a:p>
        </p:txBody>
      </p:sp>
      <p:sp>
        <p:nvSpPr>
          <p:cNvPr id="6" name="Rectangle 3"/>
          <p:cNvSpPr txBox="1">
            <a:spLocks noChangeArrowheads="1"/>
          </p:cNvSpPr>
          <p:nvPr/>
        </p:nvSpPr>
        <p:spPr bwMode="auto">
          <a:xfrm>
            <a:off x="4071938" y="2928938"/>
            <a:ext cx="2938462" cy="814387"/>
          </a:xfrm>
          <a:prstGeom prst="rect">
            <a:avLst/>
          </a:prstGeom>
          <a:noFill/>
          <a:ln w="9525">
            <a:noFill/>
            <a:miter lim="800000"/>
            <a:headEnd/>
            <a:tailEnd/>
          </a:ln>
        </p:spPr>
        <p:txBody>
          <a:bodyPr/>
          <a:lstStyle/>
          <a:p>
            <a:pPr marL="742950" lvl="1" indent="-285750">
              <a:spcBef>
                <a:spcPct val="20000"/>
              </a:spcBef>
              <a:buClr>
                <a:schemeClr val="accent1"/>
              </a:buClr>
              <a:buFontTx/>
              <a:buChar char="–"/>
              <a:defRPr/>
            </a:pPr>
            <a:r>
              <a:rPr kumimoji="1" lang="en-US" kern="0" dirty="0">
                <a:latin typeface="+mn-lt"/>
              </a:rPr>
              <a:t>LCD</a:t>
            </a:r>
          </a:p>
          <a:p>
            <a:pPr marL="742950" lvl="1" indent="-285750">
              <a:spcBef>
                <a:spcPct val="20000"/>
              </a:spcBef>
              <a:buClr>
                <a:schemeClr val="accent1"/>
              </a:buClr>
              <a:defRPr/>
            </a:pPr>
            <a:endParaRPr kumimoji="1" lang="en-US" kern="0" dirty="0">
              <a:latin typeface="+mn-lt"/>
            </a:endParaRPr>
          </a:p>
          <a:p>
            <a:pPr marL="742950" lvl="1" indent="-285750">
              <a:spcBef>
                <a:spcPct val="20000"/>
              </a:spcBef>
              <a:buClr>
                <a:schemeClr val="accent1"/>
              </a:buClr>
              <a:buFontTx/>
              <a:buChar char="–"/>
              <a:defRPr/>
            </a:pPr>
            <a:endParaRPr kumimoji="1" lang="en-US" kern="0" dirty="0">
              <a:latin typeface="+mn-lt"/>
            </a:endParaRPr>
          </a:p>
        </p:txBody>
      </p:sp>
      <p:sp>
        <p:nvSpPr>
          <p:cNvPr id="7" name="Rectangle 3"/>
          <p:cNvSpPr txBox="1">
            <a:spLocks noChangeArrowheads="1"/>
          </p:cNvSpPr>
          <p:nvPr/>
        </p:nvSpPr>
        <p:spPr bwMode="auto">
          <a:xfrm>
            <a:off x="4071938" y="3643313"/>
            <a:ext cx="2938462" cy="814387"/>
          </a:xfrm>
          <a:prstGeom prst="rect">
            <a:avLst/>
          </a:prstGeom>
          <a:noFill/>
          <a:ln w="9525">
            <a:noFill/>
            <a:miter lim="800000"/>
            <a:headEnd/>
            <a:tailEnd/>
          </a:ln>
        </p:spPr>
        <p:txBody>
          <a:bodyPr/>
          <a:lstStyle/>
          <a:p>
            <a:pPr marL="742950" lvl="1" indent="-285750">
              <a:spcBef>
                <a:spcPct val="20000"/>
              </a:spcBef>
              <a:buClr>
                <a:schemeClr val="accent1"/>
              </a:buClr>
              <a:buFontTx/>
              <a:buChar char="–"/>
              <a:defRPr/>
            </a:pPr>
            <a:r>
              <a:rPr kumimoji="1" lang="en-US" kern="0" dirty="0">
                <a:latin typeface="+mn-lt"/>
              </a:rPr>
              <a:t>LED</a:t>
            </a:r>
          </a:p>
          <a:p>
            <a:pPr marL="742950" lvl="1" indent="-285750">
              <a:spcBef>
                <a:spcPct val="20000"/>
              </a:spcBef>
              <a:buClr>
                <a:schemeClr val="accent1"/>
              </a:buClr>
              <a:defRPr/>
            </a:pPr>
            <a:endParaRPr kumimoji="1" lang="en-US" kern="0" dirty="0">
              <a:latin typeface="+mn-lt"/>
            </a:endParaRPr>
          </a:p>
          <a:p>
            <a:pPr marL="742950" lvl="1" indent="-285750">
              <a:spcBef>
                <a:spcPct val="20000"/>
              </a:spcBef>
              <a:buClr>
                <a:schemeClr val="accent1"/>
              </a:buClr>
              <a:buFontTx/>
              <a:buChar char="–"/>
              <a:defRPr/>
            </a:pPr>
            <a:endParaRPr kumimoji="1" lang="en-US" kern="0" dirty="0">
              <a:latin typeface="+mn-lt"/>
            </a:endParaRPr>
          </a:p>
        </p:txBody>
      </p:sp>
      <p:sp>
        <p:nvSpPr>
          <p:cNvPr id="8" name="Rectangle 3"/>
          <p:cNvSpPr txBox="1">
            <a:spLocks noChangeArrowheads="1"/>
          </p:cNvSpPr>
          <p:nvPr/>
        </p:nvSpPr>
        <p:spPr bwMode="auto">
          <a:xfrm>
            <a:off x="4071938" y="4429125"/>
            <a:ext cx="2938462" cy="814388"/>
          </a:xfrm>
          <a:prstGeom prst="rect">
            <a:avLst/>
          </a:prstGeom>
          <a:noFill/>
          <a:ln w="9525">
            <a:noFill/>
            <a:miter lim="800000"/>
            <a:headEnd/>
            <a:tailEnd/>
          </a:ln>
        </p:spPr>
        <p:txBody>
          <a:bodyPr/>
          <a:lstStyle/>
          <a:p>
            <a:pPr marL="742950" lvl="1" indent="-285750">
              <a:spcBef>
                <a:spcPct val="20000"/>
              </a:spcBef>
              <a:buClr>
                <a:schemeClr val="accent1"/>
              </a:buClr>
              <a:buFontTx/>
              <a:buChar char="–"/>
              <a:defRPr/>
            </a:pPr>
            <a:r>
              <a:rPr kumimoji="1" lang="en-US" kern="0" dirty="0">
                <a:latin typeface="+mn-lt"/>
              </a:rPr>
              <a:t>Plasma</a:t>
            </a:r>
          </a:p>
          <a:p>
            <a:pPr marL="742950" lvl="1" indent="-285750">
              <a:spcBef>
                <a:spcPct val="20000"/>
              </a:spcBef>
              <a:buClr>
                <a:schemeClr val="accent1"/>
              </a:buClr>
              <a:defRPr/>
            </a:pPr>
            <a:endParaRPr kumimoji="1" lang="en-US" kern="0" dirty="0">
              <a:latin typeface="+mn-lt"/>
            </a:endParaRPr>
          </a:p>
          <a:p>
            <a:pPr marL="742950" lvl="1" indent="-285750">
              <a:spcBef>
                <a:spcPct val="20000"/>
              </a:spcBef>
              <a:buClr>
                <a:schemeClr val="accent1"/>
              </a:buClr>
              <a:buFontTx/>
              <a:buChar char="–"/>
              <a:defRPr/>
            </a:pPr>
            <a:endParaRPr kumimoji="1" lang="en-US" kern="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up)">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up)">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up)">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up)">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up)">
                                      <p:cBhvr>
                                        <p:cTn id="3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P spid="4" grpId="0" animBg="1"/>
      <p:bldP spid="5" grpId="0" build="p" autoUpdateAnimBg="0"/>
      <p:bldP spid="6" grpId="0" build="p" autoUpdateAnimBg="0"/>
      <p:bldP spid="7" grpId="0" build="p" autoUpdateAnimBg="0"/>
      <p:bldP spid="8"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90600" y="457200"/>
            <a:ext cx="6938963" cy="1143000"/>
          </a:xfrm>
          <a:noFill/>
        </p:spPr>
        <p:txBody>
          <a:bodyPr lIns="92075" tIns="46038" rIns="92075" bIns="46038" anchor="b"/>
          <a:lstStyle/>
          <a:p>
            <a:pPr algn="ctr" rtl="1"/>
            <a:r>
              <a:rPr lang="fa-IR" smtClean="0">
                <a:solidFill>
                  <a:srgbClr val="7030A0"/>
                </a:solidFill>
                <a:cs typeface="B Koodak" pitchFamily="2" charset="-78"/>
              </a:rPr>
              <a:t>تعاریف</a:t>
            </a:r>
            <a:endParaRPr lang="en-US" smtClean="0">
              <a:solidFill>
                <a:srgbClr val="7030A0"/>
              </a:solidFill>
              <a:cs typeface="B Koodak" pitchFamily="2" charset="-78"/>
            </a:endParaRPr>
          </a:p>
        </p:txBody>
      </p:sp>
      <p:sp>
        <p:nvSpPr>
          <p:cNvPr id="6147" name="Rectangle 3"/>
          <p:cNvSpPr>
            <a:spLocks noGrp="1" noChangeArrowheads="1"/>
          </p:cNvSpPr>
          <p:nvPr>
            <p:ph idx="1"/>
          </p:nvPr>
        </p:nvSpPr>
        <p:spPr>
          <a:xfrm>
            <a:off x="357188" y="1828800"/>
            <a:ext cx="7715250" cy="4114800"/>
          </a:xfrm>
          <a:noFill/>
        </p:spPr>
        <p:txBody>
          <a:bodyPr lIns="92075" tIns="46038" rIns="92075" bIns="46038"/>
          <a:lstStyle/>
          <a:p>
            <a:pPr algn="justLow" rtl="1">
              <a:lnSpc>
                <a:spcPct val="200000"/>
              </a:lnSpc>
            </a:pPr>
            <a:r>
              <a:rPr lang="fa-IR" smtClean="0">
                <a:cs typeface="B Nazanin" pitchFamily="2" charset="-78"/>
              </a:rPr>
              <a:t>داده(</a:t>
            </a:r>
            <a:r>
              <a:rPr lang="en-US" smtClean="0">
                <a:cs typeface="B Nazanin" pitchFamily="2" charset="-78"/>
              </a:rPr>
              <a:t>Data</a:t>
            </a:r>
            <a:r>
              <a:rPr lang="fa-IR" smtClean="0">
                <a:cs typeface="B Nazanin" pitchFamily="2" charset="-78"/>
              </a:rPr>
              <a:t>)</a:t>
            </a:r>
            <a:endParaRPr lang="en-US" smtClean="0">
              <a:cs typeface="B Nazanin" pitchFamily="2" charset="-78"/>
            </a:endParaRPr>
          </a:p>
          <a:p>
            <a:pPr algn="justLow" rtl="1">
              <a:lnSpc>
                <a:spcPct val="200000"/>
              </a:lnSpc>
            </a:pPr>
            <a:r>
              <a:rPr lang="fa-IR" smtClean="0">
                <a:cs typeface="B Nazanin" pitchFamily="2" charset="-78"/>
              </a:rPr>
              <a:t>پردازش(</a:t>
            </a:r>
            <a:r>
              <a:rPr lang="en-US" smtClean="0">
                <a:cs typeface="B Nazanin" pitchFamily="2" charset="-78"/>
              </a:rPr>
              <a:t>Processing</a:t>
            </a:r>
            <a:r>
              <a:rPr lang="fa-IR" smtClean="0">
                <a:cs typeface="B Nazanin" pitchFamily="2" charset="-78"/>
              </a:rPr>
              <a:t>)</a:t>
            </a:r>
            <a:endParaRPr lang="en-US" smtClean="0">
              <a:cs typeface="B Nazanin" pitchFamily="2" charset="-78"/>
            </a:endParaRPr>
          </a:p>
          <a:p>
            <a:pPr algn="justLow" rtl="1">
              <a:lnSpc>
                <a:spcPct val="200000"/>
              </a:lnSpc>
            </a:pPr>
            <a:r>
              <a:rPr lang="fa-IR" smtClean="0">
                <a:cs typeface="B Nazanin" pitchFamily="2" charset="-78"/>
              </a:rPr>
              <a:t>اطلاعات(</a:t>
            </a:r>
            <a:r>
              <a:rPr lang="en-US" smtClean="0">
                <a:cs typeface="B Nazanin" pitchFamily="2" charset="-78"/>
              </a:rPr>
              <a:t>Information</a:t>
            </a:r>
            <a:r>
              <a:rPr lang="fa-IR" smtClean="0">
                <a:cs typeface="B Nazanin" pitchFamily="2" charset="-78"/>
              </a:rPr>
              <a:t>)</a:t>
            </a:r>
            <a:endParaRPr lang="en-US" smtClean="0">
              <a:cs typeface="B Nazanin" pitchFamily="2" charset="-78"/>
            </a:endParaRPr>
          </a:p>
          <a:p>
            <a:pPr algn="justLow" rtl="1">
              <a:lnSpc>
                <a:spcPct val="200000"/>
              </a:lnSpc>
            </a:pPr>
            <a:r>
              <a:rPr lang="fa-IR" smtClean="0">
                <a:cs typeface="B Nazanin" pitchFamily="2" charset="-78"/>
              </a:rPr>
              <a:t>دستگاه ورودی(</a:t>
            </a:r>
            <a:r>
              <a:rPr lang="en-US" smtClean="0">
                <a:cs typeface="B Nazanin" pitchFamily="2" charset="-78"/>
              </a:rPr>
              <a:t>input Device</a:t>
            </a:r>
            <a:r>
              <a:rPr lang="fa-IR" smtClean="0">
                <a:cs typeface="B Nazanin" pitchFamily="2" charset="-78"/>
              </a:rPr>
              <a:t>)</a:t>
            </a:r>
            <a:endParaRPr lang="en-US" smtClean="0">
              <a:cs typeface="B Nazanin" pitchFamily="2" charset="-78"/>
            </a:endParaRPr>
          </a:p>
          <a:p>
            <a:pPr algn="justLow" rtl="1">
              <a:lnSpc>
                <a:spcPct val="200000"/>
              </a:lnSpc>
            </a:pPr>
            <a:endParaRPr lang="en-US" smtClean="0">
              <a:cs typeface="B Nazanin" pitchFamily="2" charset="-78"/>
            </a:endParaRP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85750" y="457200"/>
            <a:ext cx="7772400" cy="1143000"/>
          </a:xfrm>
        </p:spPr>
        <p:txBody>
          <a:bodyPr/>
          <a:lstStyle/>
          <a:p>
            <a:pPr algn="ctr" rtl="1"/>
            <a:r>
              <a:rPr lang="fa-IR" smtClean="0">
                <a:solidFill>
                  <a:srgbClr val="7030A0"/>
                </a:solidFill>
                <a:cs typeface="B Nazanin" pitchFamily="2" charset="-78"/>
              </a:rPr>
              <a:t>انواع مانیتورها</a:t>
            </a:r>
            <a:endParaRPr lang="en-US" smtClean="0">
              <a:solidFill>
                <a:srgbClr val="7030A0"/>
              </a:solidFill>
              <a:cs typeface="B Nazanin" pitchFamily="2" charset="-78"/>
            </a:endParaRPr>
          </a:p>
        </p:txBody>
      </p:sp>
      <p:sp>
        <p:nvSpPr>
          <p:cNvPr id="5" name="Rectangle 3"/>
          <p:cNvSpPr txBox="1">
            <a:spLocks noChangeArrowheads="1"/>
          </p:cNvSpPr>
          <p:nvPr/>
        </p:nvSpPr>
        <p:spPr bwMode="auto">
          <a:xfrm>
            <a:off x="642938" y="3214688"/>
            <a:ext cx="1357312" cy="642937"/>
          </a:xfrm>
          <a:prstGeom prst="rect">
            <a:avLst/>
          </a:prstGeom>
          <a:noFill/>
          <a:ln w="9525">
            <a:noFill/>
            <a:miter lim="800000"/>
            <a:headEnd/>
            <a:tailEnd/>
          </a:ln>
        </p:spPr>
        <p:txBody>
          <a:bodyPr/>
          <a:lstStyle/>
          <a:p>
            <a:pPr marL="742950" lvl="1" indent="-285750">
              <a:spcBef>
                <a:spcPct val="20000"/>
              </a:spcBef>
              <a:buClr>
                <a:schemeClr val="accent1"/>
              </a:buClr>
              <a:defRPr/>
            </a:pPr>
            <a:r>
              <a:rPr kumimoji="1" lang="en-US" kern="0" dirty="0">
                <a:latin typeface="+mn-lt"/>
              </a:rPr>
              <a:t>CRT</a:t>
            </a:r>
          </a:p>
          <a:p>
            <a:pPr marL="742950" lvl="1" indent="-285750">
              <a:spcBef>
                <a:spcPct val="20000"/>
              </a:spcBef>
              <a:buClr>
                <a:schemeClr val="accent1"/>
              </a:buClr>
              <a:defRPr/>
            </a:pPr>
            <a:endParaRPr kumimoji="1" lang="en-US" kern="0" dirty="0">
              <a:latin typeface="+mn-lt"/>
            </a:endParaRPr>
          </a:p>
          <a:p>
            <a:pPr marL="742950" lvl="1" indent="-285750">
              <a:spcBef>
                <a:spcPct val="20000"/>
              </a:spcBef>
              <a:buClr>
                <a:schemeClr val="accent1"/>
              </a:buClr>
              <a:buFontTx/>
              <a:buChar char="–"/>
              <a:defRPr/>
            </a:pPr>
            <a:endParaRPr kumimoji="1" lang="en-US" kern="0" dirty="0">
              <a:latin typeface="+mn-lt"/>
            </a:endParaRPr>
          </a:p>
        </p:txBody>
      </p:sp>
      <p:sp>
        <p:nvSpPr>
          <p:cNvPr id="6" name="Rectangle 3"/>
          <p:cNvSpPr txBox="1">
            <a:spLocks noChangeArrowheads="1"/>
          </p:cNvSpPr>
          <p:nvPr/>
        </p:nvSpPr>
        <p:spPr bwMode="auto">
          <a:xfrm>
            <a:off x="5857875" y="3500438"/>
            <a:ext cx="1357313" cy="357187"/>
          </a:xfrm>
          <a:prstGeom prst="rect">
            <a:avLst/>
          </a:prstGeom>
          <a:noFill/>
          <a:ln w="9525">
            <a:noFill/>
            <a:miter lim="800000"/>
            <a:headEnd/>
            <a:tailEnd/>
          </a:ln>
        </p:spPr>
        <p:txBody>
          <a:bodyPr/>
          <a:lstStyle/>
          <a:p>
            <a:pPr marL="742950" lvl="1" indent="-285750">
              <a:spcBef>
                <a:spcPct val="20000"/>
              </a:spcBef>
              <a:buClr>
                <a:schemeClr val="accent1"/>
              </a:buClr>
              <a:defRPr/>
            </a:pPr>
            <a:r>
              <a:rPr kumimoji="1" lang="en-US" kern="0" dirty="0">
                <a:latin typeface="+mn-lt"/>
              </a:rPr>
              <a:t>LCD</a:t>
            </a:r>
          </a:p>
          <a:p>
            <a:pPr marL="742950" lvl="1" indent="-285750">
              <a:spcBef>
                <a:spcPct val="20000"/>
              </a:spcBef>
              <a:buClr>
                <a:schemeClr val="accent1"/>
              </a:buClr>
              <a:defRPr/>
            </a:pPr>
            <a:endParaRPr kumimoji="1" lang="en-US" kern="0" dirty="0">
              <a:latin typeface="+mn-lt"/>
            </a:endParaRPr>
          </a:p>
          <a:p>
            <a:pPr marL="742950" lvl="1" indent="-285750">
              <a:spcBef>
                <a:spcPct val="20000"/>
              </a:spcBef>
              <a:buClr>
                <a:schemeClr val="accent1"/>
              </a:buClr>
              <a:buFontTx/>
              <a:buChar char="–"/>
              <a:defRPr/>
            </a:pPr>
            <a:endParaRPr kumimoji="1" lang="en-US" kern="0" dirty="0">
              <a:latin typeface="+mn-lt"/>
            </a:endParaRPr>
          </a:p>
        </p:txBody>
      </p:sp>
      <p:sp>
        <p:nvSpPr>
          <p:cNvPr id="7" name="Rectangle 3"/>
          <p:cNvSpPr txBox="1">
            <a:spLocks noChangeArrowheads="1"/>
          </p:cNvSpPr>
          <p:nvPr/>
        </p:nvSpPr>
        <p:spPr bwMode="auto">
          <a:xfrm>
            <a:off x="1143000" y="5429250"/>
            <a:ext cx="1285875" cy="428625"/>
          </a:xfrm>
          <a:prstGeom prst="rect">
            <a:avLst/>
          </a:prstGeom>
          <a:noFill/>
          <a:ln w="9525">
            <a:noFill/>
            <a:miter lim="800000"/>
            <a:headEnd/>
            <a:tailEnd/>
          </a:ln>
        </p:spPr>
        <p:txBody>
          <a:bodyPr/>
          <a:lstStyle/>
          <a:p>
            <a:pPr marL="742950" lvl="1" indent="-285750">
              <a:spcBef>
                <a:spcPct val="20000"/>
              </a:spcBef>
              <a:buClr>
                <a:schemeClr val="accent1"/>
              </a:buClr>
              <a:defRPr/>
            </a:pPr>
            <a:r>
              <a:rPr kumimoji="1" lang="en-US" kern="0" dirty="0">
                <a:latin typeface="+mn-lt"/>
              </a:rPr>
              <a:t>LED</a:t>
            </a:r>
          </a:p>
          <a:p>
            <a:pPr marL="742950" lvl="1" indent="-285750">
              <a:spcBef>
                <a:spcPct val="20000"/>
              </a:spcBef>
              <a:buClr>
                <a:schemeClr val="accent1"/>
              </a:buClr>
              <a:defRPr/>
            </a:pPr>
            <a:endParaRPr kumimoji="1" lang="en-US" kern="0" dirty="0">
              <a:latin typeface="+mn-lt"/>
            </a:endParaRPr>
          </a:p>
          <a:p>
            <a:pPr marL="742950" lvl="1" indent="-285750">
              <a:spcBef>
                <a:spcPct val="20000"/>
              </a:spcBef>
              <a:buClr>
                <a:schemeClr val="accent1"/>
              </a:buClr>
              <a:buFontTx/>
              <a:buChar char="–"/>
              <a:defRPr/>
            </a:pPr>
            <a:endParaRPr kumimoji="1" lang="en-US" kern="0" dirty="0">
              <a:latin typeface="+mn-lt"/>
            </a:endParaRPr>
          </a:p>
        </p:txBody>
      </p:sp>
      <p:pic>
        <p:nvPicPr>
          <p:cNvPr id="33798" name="Picture 9" descr="hc130640664154.jpg"/>
          <p:cNvPicPr>
            <a:picLocks noChangeAspect="1"/>
          </p:cNvPicPr>
          <p:nvPr/>
        </p:nvPicPr>
        <p:blipFill>
          <a:blip r:embed="rId2"/>
          <a:srcRect/>
          <a:stretch>
            <a:fillRect/>
          </a:stretch>
        </p:blipFill>
        <p:spPr bwMode="auto">
          <a:xfrm>
            <a:off x="571500" y="1857375"/>
            <a:ext cx="1385888" cy="1385888"/>
          </a:xfrm>
          <a:prstGeom prst="rect">
            <a:avLst/>
          </a:prstGeom>
          <a:noFill/>
          <a:ln w="9525">
            <a:noFill/>
            <a:miter lim="800000"/>
            <a:headEnd/>
            <a:tailEnd/>
          </a:ln>
        </p:spPr>
      </p:pic>
      <p:pic>
        <p:nvPicPr>
          <p:cNvPr id="33799" name="Picture 10" descr="imagesCAXULU2J.jpg"/>
          <p:cNvPicPr>
            <a:picLocks noChangeAspect="1"/>
          </p:cNvPicPr>
          <p:nvPr/>
        </p:nvPicPr>
        <p:blipFill>
          <a:blip r:embed="rId3"/>
          <a:srcRect/>
          <a:stretch>
            <a:fillRect/>
          </a:stretch>
        </p:blipFill>
        <p:spPr bwMode="auto">
          <a:xfrm>
            <a:off x="5572125" y="1714500"/>
            <a:ext cx="2143125" cy="1614488"/>
          </a:xfrm>
          <a:prstGeom prst="rect">
            <a:avLst/>
          </a:prstGeom>
          <a:noFill/>
          <a:ln w="9525">
            <a:noFill/>
            <a:miter lim="800000"/>
            <a:headEnd/>
            <a:tailEnd/>
          </a:ln>
        </p:spPr>
      </p:pic>
      <p:pic>
        <p:nvPicPr>
          <p:cNvPr id="33800" name="Picture 11" descr="imagesCAR5GRNV.jpg"/>
          <p:cNvPicPr>
            <a:picLocks noChangeAspect="1"/>
          </p:cNvPicPr>
          <p:nvPr/>
        </p:nvPicPr>
        <p:blipFill>
          <a:blip r:embed="rId4"/>
          <a:srcRect/>
          <a:stretch>
            <a:fillRect/>
          </a:stretch>
        </p:blipFill>
        <p:spPr bwMode="auto">
          <a:xfrm>
            <a:off x="1143000" y="4071938"/>
            <a:ext cx="1333500" cy="113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a:r>
              <a:rPr lang="fa-IR" smtClean="0">
                <a:solidFill>
                  <a:srgbClr val="7030A0"/>
                </a:solidFill>
                <a:cs typeface="B Nazanin" pitchFamily="2" charset="-78"/>
              </a:rPr>
              <a:t>واحد خروجی </a:t>
            </a:r>
            <a:endParaRPr lang="en-US" smtClean="0">
              <a:solidFill>
                <a:srgbClr val="7030A0"/>
              </a:solidFill>
              <a:cs typeface="B Nazanin" pitchFamily="2" charset="-78"/>
            </a:endParaRPr>
          </a:p>
        </p:txBody>
      </p:sp>
      <p:sp>
        <p:nvSpPr>
          <p:cNvPr id="21507" name="Rectangle 3"/>
          <p:cNvSpPr>
            <a:spLocks noGrp="1" noChangeArrowheads="1"/>
          </p:cNvSpPr>
          <p:nvPr>
            <p:ph idx="1"/>
          </p:nvPr>
        </p:nvSpPr>
        <p:spPr>
          <a:xfrm>
            <a:off x="785813" y="3357563"/>
            <a:ext cx="2938462" cy="814387"/>
          </a:xfrm>
        </p:spPr>
        <p:txBody>
          <a:bodyPr/>
          <a:lstStyle/>
          <a:p>
            <a:pPr lvl="1"/>
            <a:r>
              <a:rPr lang="en-US" smtClean="0"/>
              <a:t>Printer</a:t>
            </a:r>
          </a:p>
          <a:p>
            <a:pPr lvl="1">
              <a:buFontTx/>
              <a:buNone/>
            </a:pPr>
            <a:endParaRPr lang="en-US" smtClean="0"/>
          </a:p>
          <a:p>
            <a:pPr lvl="1"/>
            <a:endParaRPr lang="en-US" smtClean="0"/>
          </a:p>
        </p:txBody>
      </p:sp>
      <p:sp>
        <p:nvSpPr>
          <p:cNvPr id="4" name="Left Brace 3"/>
          <p:cNvSpPr>
            <a:spLocks/>
          </p:cNvSpPr>
          <p:nvPr/>
        </p:nvSpPr>
        <p:spPr bwMode="auto">
          <a:xfrm>
            <a:off x="2643188" y="2000250"/>
            <a:ext cx="500062" cy="3214688"/>
          </a:xfrm>
          <a:prstGeom prst="leftBrace">
            <a:avLst>
              <a:gd name="adj1" fmla="val 8333"/>
              <a:gd name="adj2" fmla="val 50000"/>
            </a:avLst>
          </a:prstGeom>
          <a:noFill/>
          <a:ln w="9525" algn="ctr">
            <a:solidFill>
              <a:schemeClr val="tx1"/>
            </a:solidFill>
            <a:round/>
            <a:headEnd/>
            <a:tailEnd/>
          </a:ln>
        </p:spPr>
        <p:txBody>
          <a:bodyPr/>
          <a:lstStyle/>
          <a:p>
            <a:endParaRPr lang="en-US"/>
          </a:p>
        </p:txBody>
      </p:sp>
      <p:sp>
        <p:nvSpPr>
          <p:cNvPr id="5" name="Rectangle 3"/>
          <p:cNvSpPr txBox="1">
            <a:spLocks noChangeArrowheads="1"/>
          </p:cNvSpPr>
          <p:nvPr/>
        </p:nvSpPr>
        <p:spPr bwMode="auto">
          <a:xfrm>
            <a:off x="3000375" y="2071688"/>
            <a:ext cx="2938463" cy="814387"/>
          </a:xfrm>
          <a:prstGeom prst="rect">
            <a:avLst/>
          </a:prstGeom>
          <a:noFill/>
          <a:ln w="9525">
            <a:noFill/>
            <a:miter lim="800000"/>
            <a:headEnd/>
            <a:tailEnd/>
          </a:ln>
        </p:spPr>
        <p:txBody>
          <a:bodyPr/>
          <a:lstStyle/>
          <a:p>
            <a:pPr marL="742950" lvl="1" indent="-285750">
              <a:spcBef>
                <a:spcPct val="20000"/>
              </a:spcBef>
              <a:buClr>
                <a:schemeClr val="accent1"/>
              </a:buClr>
              <a:buFontTx/>
              <a:buChar char="–"/>
              <a:defRPr/>
            </a:pPr>
            <a:r>
              <a:rPr kumimoji="1" lang="fa-IR" kern="0" dirty="0">
                <a:latin typeface="+mn-lt"/>
                <a:cs typeface="B Nazanin" pitchFamily="2" charset="-78"/>
              </a:rPr>
              <a:t>ضربه ای</a:t>
            </a:r>
            <a:endParaRPr kumimoji="1" lang="en-US" kern="0" dirty="0">
              <a:latin typeface="+mn-lt"/>
              <a:cs typeface="B Nazanin" pitchFamily="2" charset="-78"/>
            </a:endParaRPr>
          </a:p>
          <a:p>
            <a:pPr marL="742950" lvl="1" indent="-285750">
              <a:spcBef>
                <a:spcPct val="20000"/>
              </a:spcBef>
              <a:buClr>
                <a:schemeClr val="accent1"/>
              </a:buClr>
              <a:defRPr/>
            </a:pPr>
            <a:endParaRPr kumimoji="1" lang="en-US" kern="0" dirty="0">
              <a:latin typeface="+mn-lt"/>
            </a:endParaRPr>
          </a:p>
          <a:p>
            <a:pPr marL="742950" lvl="1" indent="-285750">
              <a:spcBef>
                <a:spcPct val="20000"/>
              </a:spcBef>
              <a:buClr>
                <a:schemeClr val="accent1"/>
              </a:buClr>
              <a:buFontTx/>
              <a:buChar char="–"/>
              <a:defRPr/>
            </a:pPr>
            <a:endParaRPr kumimoji="1" lang="en-US" kern="0" dirty="0">
              <a:latin typeface="+mn-lt"/>
            </a:endParaRPr>
          </a:p>
        </p:txBody>
      </p:sp>
      <p:sp>
        <p:nvSpPr>
          <p:cNvPr id="8" name="Rectangle 3"/>
          <p:cNvSpPr txBox="1">
            <a:spLocks noChangeArrowheads="1"/>
          </p:cNvSpPr>
          <p:nvPr/>
        </p:nvSpPr>
        <p:spPr bwMode="auto">
          <a:xfrm>
            <a:off x="3214688" y="4429125"/>
            <a:ext cx="2071687" cy="500063"/>
          </a:xfrm>
          <a:prstGeom prst="rect">
            <a:avLst/>
          </a:prstGeom>
          <a:noFill/>
          <a:ln w="9525">
            <a:noFill/>
            <a:miter lim="800000"/>
            <a:headEnd/>
            <a:tailEnd/>
          </a:ln>
        </p:spPr>
        <p:txBody>
          <a:bodyPr/>
          <a:lstStyle/>
          <a:p>
            <a:pPr marL="742950" lvl="1" indent="-285750">
              <a:spcBef>
                <a:spcPct val="20000"/>
              </a:spcBef>
              <a:buClr>
                <a:schemeClr val="accent1"/>
              </a:buClr>
              <a:buFontTx/>
              <a:buChar char="–"/>
              <a:defRPr/>
            </a:pPr>
            <a:r>
              <a:rPr kumimoji="1" lang="fa-IR" kern="0" dirty="0">
                <a:latin typeface="+mn-lt"/>
                <a:cs typeface="B Nazanin" pitchFamily="2" charset="-78"/>
              </a:rPr>
              <a:t>غیرضربه ای</a:t>
            </a:r>
            <a:endParaRPr kumimoji="1" lang="en-US" kern="0" dirty="0">
              <a:latin typeface="+mn-lt"/>
              <a:cs typeface="B Nazanin" pitchFamily="2" charset="-78"/>
            </a:endParaRPr>
          </a:p>
          <a:p>
            <a:pPr marL="742950" lvl="1" indent="-285750">
              <a:spcBef>
                <a:spcPct val="20000"/>
              </a:spcBef>
              <a:buClr>
                <a:schemeClr val="accent1"/>
              </a:buClr>
              <a:defRPr/>
            </a:pPr>
            <a:endParaRPr kumimoji="1" lang="en-US" kern="0" dirty="0">
              <a:latin typeface="+mn-lt"/>
            </a:endParaRPr>
          </a:p>
          <a:p>
            <a:pPr marL="742950" lvl="1" indent="-285750">
              <a:spcBef>
                <a:spcPct val="20000"/>
              </a:spcBef>
              <a:buClr>
                <a:schemeClr val="accent1"/>
              </a:buClr>
              <a:buFontTx/>
              <a:buChar char="–"/>
              <a:defRPr/>
            </a:pPr>
            <a:endParaRPr kumimoji="1" lang="en-US" kern="0" dirty="0">
              <a:latin typeface="+mn-lt"/>
            </a:endParaRPr>
          </a:p>
        </p:txBody>
      </p:sp>
      <p:sp>
        <p:nvSpPr>
          <p:cNvPr id="9" name="Left Brace 8"/>
          <p:cNvSpPr>
            <a:spLocks/>
          </p:cNvSpPr>
          <p:nvPr/>
        </p:nvSpPr>
        <p:spPr bwMode="auto">
          <a:xfrm>
            <a:off x="4786313" y="1714500"/>
            <a:ext cx="500062" cy="1143000"/>
          </a:xfrm>
          <a:prstGeom prst="leftBrace">
            <a:avLst>
              <a:gd name="adj1" fmla="val 8328"/>
              <a:gd name="adj2" fmla="val 50000"/>
            </a:avLst>
          </a:prstGeom>
          <a:noFill/>
          <a:ln w="9525" algn="ctr">
            <a:solidFill>
              <a:schemeClr val="tx1"/>
            </a:solidFill>
            <a:round/>
            <a:headEnd/>
            <a:tailEnd/>
          </a:ln>
        </p:spPr>
        <p:txBody>
          <a:bodyPr/>
          <a:lstStyle/>
          <a:p>
            <a:endParaRPr lang="en-US"/>
          </a:p>
        </p:txBody>
      </p:sp>
      <p:sp>
        <p:nvSpPr>
          <p:cNvPr id="10" name="Rectangle 3"/>
          <p:cNvSpPr txBox="1">
            <a:spLocks noChangeArrowheads="1"/>
          </p:cNvSpPr>
          <p:nvPr/>
        </p:nvSpPr>
        <p:spPr bwMode="auto">
          <a:xfrm>
            <a:off x="5143500" y="1785938"/>
            <a:ext cx="3500438" cy="428625"/>
          </a:xfrm>
          <a:prstGeom prst="rect">
            <a:avLst/>
          </a:prstGeom>
          <a:noFill/>
          <a:ln w="9525">
            <a:noFill/>
            <a:miter lim="800000"/>
            <a:headEnd/>
            <a:tailEnd/>
          </a:ln>
        </p:spPr>
        <p:txBody>
          <a:bodyPr/>
          <a:lstStyle/>
          <a:p>
            <a:pPr marL="742950" lvl="1" indent="-285750">
              <a:spcBef>
                <a:spcPct val="20000"/>
              </a:spcBef>
              <a:buClr>
                <a:schemeClr val="accent1"/>
              </a:buClr>
              <a:buFontTx/>
              <a:buChar char="–"/>
              <a:defRPr/>
            </a:pPr>
            <a:r>
              <a:rPr kumimoji="1" lang="fa-IR" kern="0" dirty="0">
                <a:latin typeface="+mn-lt"/>
                <a:cs typeface="B Nazanin" pitchFamily="2" charset="-78"/>
              </a:rPr>
              <a:t>ماتریس نقطه ای(سوزنی)</a:t>
            </a:r>
            <a:endParaRPr kumimoji="1" lang="en-US" kern="0" dirty="0">
              <a:latin typeface="+mn-lt"/>
              <a:cs typeface="B Nazanin" pitchFamily="2" charset="-78"/>
            </a:endParaRPr>
          </a:p>
          <a:p>
            <a:pPr marL="742950" lvl="1" indent="-285750">
              <a:spcBef>
                <a:spcPct val="20000"/>
              </a:spcBef>
              <a:buClr>
                <a:schemeClr val="accent1"/>
              </a:buClr>
              <a:defRPr/>
            </a:pPr>
            <a:endParaRPr kumimoji="1" lang="en-US" kern="0" dirty="0">
              <a:latin typeface="+mn-lt"/>
            </a:endParaRPr>
          </a:p>
          <a:p>
            <a:pPr marL="742950" lvl="1" indent="-285750">
              <a:spcBef>
                <a:spcPct val="20000"/>
              </a:spcBef>
              <a:buClr>
                <a:schemeClr val="accent1"/>
              </a:buClr>
              <a:buFontTx/>
              <a:buChar char="–"/>
              <a:defRPr/>
            </a:pPr>
            <a:endParaRPr kumimoji="1" lang="en-US" kern="0" dirty="0">
              <a:latin typeface="+mn-lt"/>
            </a:endParaRPr>
          </a:p>
        </p:txBody>
      </p:sp>
      <p:sp>
        <p:nvSpPr>
          <p:cNvPr id="11" name="Rectangle 3"/>
          <p:cNvSpPr txBox="1">
            <a:spLocks noChangeArrowheads="1"/>
          </p:cNvSpPr>
          <p:nvPr/>
        </p:nvSpPr>
        <p:spPr bwMode="auto">
          <a:xfrm>
            <a:off x="5143500" y="2214563"/>
            <a:ext cx="3500438" cy="428625"/>
          </a:xfrm>
          <a:prstGeom prst="rect">
            <a:avLst/>
          </a:prstGeom>
          <a:noFill/>
          <a:ln w="9525">
            <a:noFill/>
            <a:miter lim="800000"/>
            <a:headEnd/>
            <a:tailEnd/>
          </a:ln>
        </p:spPr>
        <p:txBody>
          <a:bodyPr/>
          <a:lstStyle/>
          <a:p>
            <a:pPr marL="742950" lvl="1" indent="-285750">
              <a:spcBef>
                <a:spcPct val="20000"/>
              </a:spcBef>
              <a:buClr>
                <a:schemeClr val="accent1"/>
              </a:buClr>
              <a:buFontTx/>
              <a:buChar char="–"/>
              <a:defRPr/>
            </a:pPr>
            <a:r>
              <a:rPr kumimoji="1" lang="fa-IR" kern="0" dirty="0">
                <a:latin typeface="+mn-lt"/>
                <a:cs typeface="B Nazanin" pitchFamily="2" charset="-78"/>
              </a:rPr>
              <a:t>چرخ حروفی(آفتابگردان)</a:t>
            </a:r>
            <a:endParaRPr kumimoji="1" lang="en-US" kern="0" dirty="0">
              <a:latin typeface="+mn-lt"/>
              <a:cs typeface="B Nazanin" pitchFamily="2" charset="-78"/>
            </a:endParaRPr>
          </a:p>
          <a:p>
            <a:pPr marL="742950" lvl="1" indent="-285750">
              <a:spcBef>
                <a:spcPct val="20000"/>
              </a:spcBef>
              <a:buClr>
                <a:schemeClr val="accent1"/>
              </a:buClr>
              <a:defRPr/>
            </a:pPr>
            <a:endParaRPr kumimoji="1" lang="en-US" kern="0" dirty="0">
              <a:latin typeface="+mn-lt"/>
            </a:endParaRPr>
          </a:p>
          <a:p>
            <a:pPr marL="742950" lvl="1" indent="-285750">
              <a:spcBef>
                <a:spcPct val="20000"/>
              </a:spcBef>
              <a:buClr>
                <a:schemeClr val="accent1"/>
              </a:buClr>
              <a:buFontTx/>
              <a:buChar char="–"/>
              <a:defRPr/>
            </a:pPr>
            <a:endParaRPr kumimoji="1" lang="en-US" kern="0" dirty="0">
              <a:latin typeface="+mn-lt"/>
            </a:endParaRPr>
          </a:p>
        </p:txBody>
      </p:sp>
      <p:sp>
        <p:nvSpPr>
          <p:cNvPr id="12" name="Left Brace 11"/>
          <p:cNvSpPr>
            <a:spLocks/>
          </p:cNvSpPr>
          <p:nvPr/>
        </p:nvSpPr>
        <p:spPr bwMode="auto">
          <a:xfrm>
            <a:off x="5214938" y="4071938"/>
            <a:ext cx="500062" cy="1643062"/>
          </a:xfrm>
          <a:prstGeom prst="leftBrace">
            <a:avLst>
              <a:gd name="adj1" fmla="val 8336"/>
              <a:gd name="adj2" fmla="val 50000"/>
            </a:avLst>
          </a:prstGeom>
          <a:noFill/>
          <a:ln w="9525" algn="ctr">
            <a:solidFill>
              <a:schemeClr val="tx1"/>
            </a:solidFill>
            <a:round/>
            <a:headEnd/>
            <a:tailEnd/>
          </a:ln>
        </p:spPr>
        <p:txBody>
          <a:bodyPr/>
          <a:lstStyle/>
          <a:p>
            <a:endParaRPr lang="en-US"/>
          </a:p>
        </p:txBody>
      </p:sp>
      <p:sp>
        <p:nvSpPr>
          <p:cNvPr id="13" name="Rectangle 3"/>
          <p:cNvSpPr txBox="1">
            <a:spLocks noChangeArrowheads="1"/>
          </p:cNvSpPr>
          <p:nvPr/>
        </p:nvSpPr>
        <p:spPr bwMode="auto">
          <a:xfrm>
            <a:off x="5429250" y="4000500"/>
            <a:ext cx="3500438" cy="428625"/>
          </a:xfrm>
          <a:prstGeom prst="rect">
            <a:avLst/>
          </a:prstGeom>
          <a:noFill/>
          <a:ln w="9525">
            <a:noFill/>
            <a:miter lim="800000"/>
            <a:headEnd/>
            <a:tailEnd/>
          </a:ln>
        </p:spPr>
        <p:txBody>
          <a:bodyPr/>
          <a:lstStyle/>
          <a:p>
            <a:pPr marL="742950" lvl="1" indent="-285750">
              <a:spcBef>
                <a:spcPct val="20000"/>
              </a:spcBef>
              <a:buClr>
                <a:schemeClr val="accent1"/>
              </a:buClr>
              <a:buFontTx/>
              <a:buChar char="–"/>
              <a:defRPr/>
            </a:pPr>
            <a:r>
              <a:rPr kumimoji="1" lang="fa-IR" kern="0" dirty="0">
                <a:latin typeface="+mn-lt"/>
                <a:cs typeface="B Nazanin" pitchFamily="2" charset="-78"/>
              </a:rPr>
              <a:t>لیزری</a:t>
            </a:r>
            <a:endParaRPr kumimoji="1" lang="en-US" kern="0" dirty="0">
              <a:latin typeface="+mn-lt"/>
              <a:cs typeface="B Nazanin" pitchFamily="2" charset="-78"/>
            </a:endParaRPr>
          </a:p>
          <a:p>
            <a:pPr marL="742950" lvl="1" indent="-285750">
              <a:spcBef>
                <a:spcPct val="20000"/>
              </a:spcBef>
              <a:buClr>
                <a:schemeClr val="accent1"/>
              </a:buClr>
              <a:defRPr/>
            </a:pPr>
            <a:endParaRPr kumimoji="1" lang="en-US" kern="0" dirty="0">
              <a:latin typeface="+mn-lt"/>
            </a:endParaRPr>
          </a:p>
          <a:p>
            <a:pPr marL="742950" lvl="1" indent="-285750">
              <a:spcBef>
                <a:spcPct val="20000"/>
              </a:spcBef>
              <a:buClr>
                <a:schemeClr val="accent1"/>
              </a:buClr>
              <a:buFontTx/>
              <a:buChar char="–"/>
              <a:defRPr/>
            </a:pPr>
            <a:endParaRPr kumimoji="1" lang="en-US" kern="0" dirty="0">
              <a:latin typeface="+mn-lt"/>
            </a:endParaRPr>
          </a:p>
        </p:txBody>
      </p:sp>
      <p:sp>
        <p:nvSpPr>
          <p:cNvPr id="14" name="Rectangle 3"/>
          <p:cNvSpPr txBox="1">
            <a:spLocks noChangeArrowheads="1"/>
          </p:cNvSpPr>
          <p:nvPr/>
        </p:nvSpPr>
        <p:spPr bwMode="auto">
          <a:xfrm>
            <a:off x="5429250" y="4643438"/>
            <a:ext cx="3500438" cy="428625"/>
          </a:xfrm>
          <a:prstGeom prst="rect">
            <a:avLst/>
          </a:prstGeom>
          <a:noFill/>
          <a:ln w="9525">
            <a:noFill/>
            <a:miter lim="800000"/>
            <a:headEnd/>
            <a:tailEnd/>
          </a:ln>
        </p:spPr>
        <p:txBody>
          <a:bodyPr/>
          <a:lstStyle/>
          <a:p>
            <a:pPr marL="742950" lvl="1" indent="-285750">
              <a:spcBef>
                <a:spcPct val="20000"/>
              </a:spcBef>
              <a:buClr>
                <a:schemeClr val="accent1"/>
              </a:buClr>
              <a:buFontTx/>
              <a:buChar char="–"/>
              <a:defRPr/>
            </a:pPr>
            <a:r>
              <a:rPr kumimoji="1" lang="fa-IR" kern="0" dirty="0">
                <a:latin typeface="+mn-lt"/>
                <a:cs typeface="B Nazanin" pitchFamily="2" charset="-78"/>
              </a:rPr>
              <a:t>جوهرافشان</a:t>
            </a:r>
            <a:endParaRPr kumimoji="1" lang="en-US" kern="0" dirty="0">
              <a:latin typeface="+mn-lt"/>
              <a:cs typeface="B Nazanin" pitchFamily="2" charset="-78"/>
            </a:endParaRPr>
          </a:p>
          <a:p>
            <a:pPr marL="742950" lvl="1" indent="-285750">
              <a:spcBef>
                <a:spcPct val="20000"/>
              </a:spcBef>
              <a:buClr>
                <a:schemeClr val="accent1"/>
              </a:buClr>
              <a:defRPr/>
            </a:pPr>
            <a:endParaRPr kumimoji="1" lang="en-US" kern="0" dirty="0">
              <a:latin typeface="+mn-lt"/>
            </a:endParaRPr>
          </a:p>
          <a:p>
            <a:pPr marL="742950" lvl="1" indent="-285750">
              <a:spcBef>
                <a:spcPct val="20000"/>
              </a:spcBef>
              <a:buClr>
                <a:schemeClr val="accent1"/>
              </a:buClr>
              <a:buFontTx/>
              <a:buChar char="–"/>
              <a:defRPr/>
            </a:pPr>
            <a:endParaRPr kumimoji="1" lang="en-US" kern="0" dirty="0">
              <a:latin typeface="+mn-lt"/>
            </a:endParaRPr>
          </a:p>
        </p:txBody>
      </p:sp>
      <p:sp>
        <p:nvSpPr>
          <p:cNvPr id="15" name="Rectangle 3"/>
          <p:cNvSpPr txBox="1">
            <a:spLocks noChangeArrowheads="1"/>
          </p:cNvSpPr>
          <p:nvPr/>
        </p:nvSpPr>
        <p:spPr bwMode="auto">
          <a:xfrm>
            <a:off x="5357813" y="5143500"/>
            <a:ext cx="3500437" cy="428625"/>
          </a:xfrm>
          <a:prstGeom prst="rect">
            <a:avLst/>
          </a:prstGeom>
          <a:noFill/>
          <a:ln w="9525">
            <a:noFill/>
            <a:miter lim="800000"/>
            <a:headEnd/>
            <a:tailEnd/>
          </a:ln>
        </p:spPr>
        <p:txBody>
          <a:bodyPr/>
          <a:lstStyle/>
          <a:p>
            <a:pPr marL="742950" lvl="1" indent="-285750">
              <a:spcBef>
                <a:spcPct val="20000"/>
              </a:spcBef>
              <a:buClr>
                <a:schemeClr val="accent1"/>
              </a:buClr>
              <a:buFontTx/>
              <a:buChar char="–"/>
              <a:defRPr/>
            </a:pPr>
            <a:r>
              <a:rPr kumimoji="1" lang="fa-IR" kern="0" dirty="0">
                <a:latin typeface="+mn-lt"/>
                <a:cs typeface="B Nazanin" pitchFamily="2" charset="-78"/>
              </a:rPr>
              <a:t>حرارتی</a:t>
            </a:r>
            <a:endParaRPr kumimoji="1" lang="en-US" kern="0" dirty="0">
              <a:latin typeface="+mn-lt"/>
              <a:cs typeface="B Nazanin" pitchFamily="2" charset="-78"/>
            </a:endParaRPr>
          </a:p>
          <a:p>
            <a:pPr marL="742950" lvl="1" indent="-285750">
              <a:spcBef>
                <a:spcPct val="20000"/>
              </a:spcBef>
              <a:buClr>
                <a:schemeClr val="accent1"/>
              </a:buClr>
              <a:defRPr/>
            </a:pPr>
            <a:endParaRPr kumimoji="1" lang="en-US" kern="0" dirty="0">
              <a:latin typeface="+mn-lt"/>
            </a:endParaRPr>
          </a:p>
          <a:p>
            <a:pPr marL="742950" lvl="1" indent="-285750">
              <a:spcBef>
                <a:spcPct val="20000"/>
              </a:spcBef>
              <a:buClr>
                <a:schemeClr val="accent1"/>
              </a:buClr>
              <a:buFontTx/>
              <a:buChar char="–"/>
              <a:defRPr/>
            </a:pPr>
            <a:endParaRPr kumimoji="1" lang="en-US" kern="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up)">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up)">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up)">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up)">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wipe(up)">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wipe(up)">
                                      <p:cBhvr>
                                        <p:cTn id="47" dur="500"/>
                                        <p:tgtEl>
                                          <p:spTgt spid="1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4">
                                            <p:txEl>
                                              <p:pRg st="0" end="0"/>
                                            </p:txEl>
                                          </p:spTgt>
                                        </p:tgtEl>
                                        <p:attrNameLst>
                                          <p:attrName>style.visibility</p:attrName>
                                        </p:attrNameLst>
                                      </p:cBhvr>
                                      <p:to>
                                        <p:strVal val="visible"/>
                                      </p:to>
                                    </p:set>
                                    <p:animEffect transition="in" filter="wipe(up)">
                                      <p:cBhvr>
                                        <p:cTn id="52" dur="500"/>
                                        <p:tgtEl>
                                          <p:spTgt spid="1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5">
                                            <p:txEl>
                                              <p:pRg st="0" end="0"/>
                                            </p:txEl>
                                          </p:spTgt>
                                        </p:tgtEl>
                                        <p:attrNameLst>
                                          <p:attrName>style.visibility</p:attrName>
                                        </p:attrNameLst>
                                      </p:cBhvr>
                                      <p:to>
                                        <p:strVal val="visible"/>
                                      </p:to>
                                    </p:set>
                                    <p:animEffect transition="in" filter="wipe(up)">
                                      <p:cBhvr>
                                        <p:cTn id="5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P spid="4" grpId="0" animBg="1"/>
      <p:bldP spid="5" grpId="0" build="p" autoUpdateAnimBg="0"/>
      <p:bldP spid="8" grpId="0" build="p" autoUpdateAnimBg="0"/>
      <p:bldP spid="9" grpId="0" animBg="1"/>
      <p:bldP spid="10" grpId="0" build="p" autoUpdateAnimBg="0"/>
      <p:bldP spid="11" grpId="0" build="p" autoUpdateAnimBg="0"/>
      <p:bldP spid="12" grpId="0" animBg="1"/>
      <p:bldP spid="13" grpId="0" build="p" autoUpdateAnimBg="0"/>
      <p:bldP spid="14" grpId="0" build="p" autoUpdateAnimBg="0"/>
      <p:bldP spid="15"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gn="ctr" rtl="1"/>
            <a:r>
              <a:rPr lang="fa-IR" smtClean="0">
                <a:solidFill>
                  <a:srgbClr val="7030A0"/>
                </a:solidFill>
                <a:cs typeface="B Nazanin" pitchFamily="2" charset="-78"/>
              </a:rPr>
              <a:t>چاپگر سوزنی</a:t>
            </a:r>
            <a:endParaRPr lang="en-US" smtClean="0"/>
          </a:p>
        </p:txBody>
      </p:sp>
      <p:pic>
        <p:nvPicPr>
          <p:cNvPr id="35843" name="Picture 3" descr="36115-BigPic.jpg"/>
          <p:cNvPicPr>
            <a:picLocks noChangeAspect="1"/>
          </p:cNvPicPr>
          <p:nvPr/>
        </p:nvPicPr>
        <p:blipFill>
          <a:blip r:embed="rId2"/>
          <a:srcRect/>
          <a:stretch>
            <a:fillRect/>
          </a:stretch>
        </p:blipFill>
        <p:spPr bwMode="auto">
          <a:xfrm>
            <a:off x="4786313" y="2286000"/>
            <a:ext cx="3067050" cy="3271838"/>
          </a:xfrm>
          <a:prstGeom prst="rect">
            <a:avLst/>
          </a:prstGeom>
          <a:noFill/>
          <a:ln w="9525">
            <a:noFill/>
            <a:miter lim="800000"/>
            <a:headEnd/>
            <a:tailEnd/>
          </a:ln>
        </p:spPr>
      </p:pic>
      <p:pic>
        <p:nvPicPr>
          <p:cNvPr id="35844" name="Picture 4" descr="untitled.png"/>
          <p:cNvPicPr>
            <a:picLocks noChangeAspect="1"/>
          </p:cNvPicPr>
          <p:nvPr/>
        </p:nvPicPr>
        <p:blipFill>
          <a:blip r:embed="rId3"/>
          <a:srcRect/>
          <a:stretch>
            <a:fillRect/>
          </a:stretch>
        </p:blipFill>
        <p:spPr bwMode="auto">
          <a:xfrm>
            <a:off x="1500188" y="1857375"/>
            <a:ext cx="2857500" cy="188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gn="ctr" rtl="1"/>
            <a:r>
              <a:rPr lang="fa-IR" smtClean="0">
                <a:solidFill>
                  <a:srgbClr val="7030A0"/>
                </a:solidFill>
                <a:cs typeface="B Nazanin" pitchFamily="2" charset="-78"/>
              </a:rPr>
              <a:t>چاپگر لیزری</a:t>
            </a:r>
            <a:endParaRPr lang="en-US" smtClean="0"/>
          </a:p>
        </p:txBody>
      </p:sp>
      <p:pic>
        <p:nvPicPr>
          <p:cNvPr id="36867" name="Picture 7" descr="c925.jpg"/>
          <p:cNvPicPr>
            <a:picLocks noChangeAspect="1"/>
          </p:cNvPicPr>
          <p:nvPr/>
        </p:nvPicPr>
        <p:blipFill>
          <a:blip r:embed="rId2"/>
          <a:srcRect l="7500" t="12500" r="7500" b="18750"/>
          <a:stretch>
            <a:fillRect/>
          </a:stretch>
        </p:blipFill>
        <p:spPr bwMode="auto">
          <a:xfrm>
            <a:off x="3000375" y="3429000"/>
            <a:ext cx="3786188" cy="3062288"/>
          </a:xfrm>
          <a:prstGeom prst="rect">
            <a:avLst/>
          </a:prstGeom>
          <a:noFill/>
          <a:ln w="9525">
            <a:noFill/>
            <a:miter lim="800000"/>
            <a:headEnd/>
            <a:tailEnd/>
          </a:ln>
        </p:spPr>
      </p:pic>
      <p:pic>
        <p:nvPicPr>
          <p:cNvPr id="36868" name="Picture 5" descr="imagesCAKJS2P6.jpg"/>
          <p:cNvPicPr>
            <a:picLocks noChangeAspect="1"/>
          </p:cNvPicPr>
          <p:nvPr/>
        </p:nvPicPr>
        <p:blipFill>
          <a:blip r:embed="rId3"/>
          <a:srcRect b="12122"/>
          <a:stretch>
            <a:fillRect/>
          </a:stretch>
        </p:blipFill>
        <p:spPr bwMode="auto">
          <a:xfrm>
            <a:off x="6000750" y="1857375"/>
            <a:ext cx="2357438" cy="2071688"/>
          </a:xfrm>
          <a:prstGeom prst="rect">
            <a:avLst/>
          </a:prstGeom>
          <a:noFill/>
          <a:ln w="9525">
            <a:noFill/>
            <a:miter lim="800000"/>
            <a:headEnd/>
            <a:tailEnd/>
          </a:ln>
        </p:spPr>
      </p:pic>
      <p:pic>
        <p:nvPicPr>
          <p:cNvPr id="36869" name="Picture 6" descr="643_1816539088_1.jpg"/>
          <p:cNvPicPr>
            <a:picLocks noChangeAspect="1"/>
          </p:cNvPicPr>
          <p:nvPr/>
        </p:nvPicPr>
        <p:blipFill>
          <a:blip r:embed="rId4"/>
          <a:srcRect t="6923" b="9999"/>
          <a:stretch>
            <a:fillRect/>
          </a:stretch>
        </p:blipFill>
        <p:spPr bwMode="auto">
          <a:xfrm>
            <a:off x="428625" y="1785938"/>
            <a:ext cx="3095625" cy="2571750"/>
          </a:xfrm>
          <a:prstGeom prst="rect">
            <a:avLst/>
          </a:prstGeom>
          <a:noFill/>
          <a:ln w="9525">
            <a:noFill/>
            <a:miter lim="800000"/>
            <a:headEnd/>
            <a:tailEnd/>
          </a:ln>
        </p:spPr>
      </p:pic>
      <p:sp>
        <p:nvSpPr>
          <p:cNvPr id="9" name="Title 1"/>
          <p:cNvSpPr txBox="1">
            <a:spLocks/>
          </p:cNvSpPr>
          <p:nvPr/>
        </p:nvSpPr>
        <p:spPr bwMode="auto">
          <a:xfrm>
            <a:off x="642938" y="4357688"/>
            <a:ext cx="1928812" cy="642937"/>
          </a:xfrm>
          <a:prstGeom prst="rect">
            <a:avLst/>
          </a:prstGeom>
          <a:noFill/>
          <a:ln w="9525">
            <a:noFill/>
            <a:miter lim="800000"/>
            <a:headEnd/>
            <a:tailEnd/>
          </a:ln>
        </p:spPr>
        <p:txBody>
          <a:bodyPr anchor="ctr"/>
          <a:lstStyle/>
          <a:p>
            <a:pPr algn="ctr" rtl="1">
              <a:defRPr/>
            </a:pPr>
            <a:r>
              <a:rPr kumimoji="1" lang="fa-IR" sz="2000" kern="0" dirty="0">
                <a:solidFill>
                  <a:srgbClr val="7030A0"/>
                </a:solidFill>
                <a:latin typeface="+mj-lt"/>
                <a:ea typeface="+mj-ea"/>
                <a:cs typeface="B Nazanin" pitchFamily="2" charset="-78"/>
              </a:rPr>
              <a:t>چاپگر لیزری-سه کاره</a:t>
            </a:r>
            <a:endParaRPr kumimoji="1" lang="en-US" sz="2000" kern="0" dirty="0">
              <a:solidFill>
                <a:schemeClr val="tx2"/>
              </a:solidFill>
              <a:latin typeface="+mj-lt"/>
              <a:ea typeface="+mj-ea"/>
              <a:cs typeface="+mj-cs"/>
            </a:endParaRPr>
          </a:p>
        </p:txBody>
      </p:sp>
      <p:sp>
        <p:nvSpPr>
          <p:cNvPr id="10" name="Title 1"/>
          <p:cNvSpPr txBox="1">
            <a:spLocks/>
          </p:cNvSpPr>
          <p:nvPr/>
        </p:nvSpPr>
        <p:spPr bwMode="auto">
          <a:xfrm>
            <a:off x="1214438" y="6000750"/>
            <a:ext cx="2428875" cy="642938"/>
          </a:xfrm>
          <a:prstGeom prst="rect">
            <a:avLst/>
          </a:prstGeom>
          <a:noFill/>
          <a:ln w="9525">
            <a:noFill/>
            <a:miter lim="800000"/>
            <a:headEnd/>
            <a:tailEnd/>
          </a:ln>
        </p:spPr>
        <p:txBody>
          <a:bodyPr anchor="ctr"/>
          <a:lstStyle/>
          <a:p>
            <a:pPr algn="ctr" rtl="1">
              <a:defRPr/>
            </a:pPr>
            <a:r>
              <a:rPr kumimoji="1" lang="fa-IR" sz="2000" kern="0" dirty="0">
                <a:solidFill>
                  <a:srgbClr val="7030A0"/>
                </a:solidFill>
                <a:latin typeface="+mj-lt"/>
                <a:ea typeface="+mj-ea"/>
                <a:cs typeface="B Nazanin" pitchFamily="2" charset="-78"/>
              </a:rPr>
              <a:t>چاپگر لیزری-چهار کاره</a:t>
            </a:r>
            <a:endParaRPr kumimoji="1" lang="en-US" sz="2000" kern="0" dirty="0">
              <a:solidFill>
                <a:schemeClr val="tx2"/>
              </a:solidFill>
              <a:latin typeface="+mj-lt"/>
              <a:ea typeface="+mj-ea"/>
              <a:cs typeface="+mj-cs"/>
            </a:endParaRPr>
          </a:p>
        </p:txBody>
      </p:sp>
      <p:sp>
        <p:nvSpPr>
          <p:cNvPr id="11" name="Title 1"/>
          <p:cNvSpPr txBox="1">
            <a:spLocks/>
          </p:cNvSpPr>
          <p:nvPr/>
        </p:nvSpPr>
        <p:spPr bwMode="auto">
          <a:xfrm>
            <a:off x="6357938" y="3643313"/>
            <a:ext cx="1928812" cy="642937"/>
          </a:xfrm>
          <a:prstGeom prst="rect">
            <a:avLst/>
          </a:prstGeom>
          <a:noFill/>
          <a:ln w="9525">
            <a:noFill/>
            <a:miter lim="800000"/>
            <a:headEnd/>
            <a:tailEnd/>
          </a:ln>
        </p:spPr>
        <p:txBody>
          <a:bodyPr anchor="ctr"/>
          <a:lstStyle/>
          <a:p>
            <a:pPr algn="ctr" rtl="1">
              <a:defRPr/>
            </a:pPr>
            <a:r>
              <a:rPr kumimoji="1" lang="fa-IR" sz="2000" kern="0" dirty="0">
                <a:solidFill>
                  <a:srgbClr val="7030A0"/>
                </a:solidFill>
                <a:latin typeface="+mj-lt"/>
                <a:ea typeface="+mj-ea"/>
                <a:cs typeface="B Nazanin" pitchFamily="2" charset="-78"/>
              </a:rPr>
              <a:t>چاپگر لیزری-تک کاره</a:t>
            </a:r>
            <a:endParaRPr kumimoji="1" lang="en-US" sz="2000" kern="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gn="ctr" rtl="1"/>
            <a:r>
              <a:rPr lang="fa-IR" smtClean="0">
                <a:solidFill>
                  <a:srgbClr val="7030A0"/>
                </a:solidFill>
                <a:cs typeface="B Nazanin" pitchFamily="2" charset="-78"/>
              </a:rPr>
              <a:t>چاپگر جوهرافشان</a:t>
            </a:r>
            <a:endParaRPr lang="en-US" smtClean="0"/>
          </a:p>
        </p:txBody>
      </p:sp>
      <p:pic>
        <p:nvPicPr>
          <p:cNvPr id="37891" name="Picture 3" descr="02bc4751678a4a4.jpg"/>
          <p:cNvPicPr>
            <a:picLocks noChangeAspect="1"/>
          </p:cNvPicPr>
          <p:nvPr/>
        </p:nvPicPr>
        <p:blipFill>
          <a:blip r:embed="rId2"/>
          <a:srcRect/>
          <a:stretch>
            <a:fillRect/>
          </a:stretch>
        </p:blipFill>
        <p:spPr bwMode="auto">
          <a:xfrm>
            <a:off x="2428875" y="2000250"/>
            <a:ext cx="428625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lgn="ctr" rtl="1"/>
            <a:r>
              <a:rPr lang="fa-IR" smtClean="0">
                <a:solidFill>
                  <a:srgbClr val="7030A0"/>
                </a:solidFill>
                <a:cs typeface="B Nazanin" pitchFamily="2" charset="-78"/>
              </a:rPr>
              <a:t>چاپگر حرارتی</a:t>
            </a:r>
            <a:endParaRPr lang="en-US" smtClean="0"/>
          </a:p>
        </p:txBody>
      </p:sp>
      <p:pic>
        <p:nvPicPr>
          <p:cNvPr id="38915" name="Picture 4" descr="srp275.jpg"/>
          <p:cNvPicPr>
            <a:picLocks noChangeAspect="1"/>
          </p:cNvPicPr>
          <p:nvPr/>
        </p:nvPicPr>
        <p:blipFill>
          <a:blip r:embed="rId2"/>
          <a:srcRect/>
          <a:stretch>
            <a:fillRect/>
          </a:stretch>
        </p:blipFill>
        <p:spPr bwMode="auto">
          <a:xfrm>
            <a:off x="785813" y="2214563"/>
            <a:ext cx="2928937" cy="3471862"/>
          </a:xfrm>
          <a:prstGeom prst="rect">
            <a:avLst/>
          </a:prstGeom>
          <a:noFill/>
          <a:ln w="9525">
            <a:noFill/>
            <a:miter lim="800000"/>
            <a:headEnd/>
            <a:tailEnd/>
          </a:ln>
        </p:spPr>
      </p:pic>
      <p:pic>
        <p:nvPicPr>
          <p:cNvPr id="38916" name="Picture 5" descr="L6336917449190.jpg"/>
          <p:cNvPicPr>
            <a:picLocks noChangeAspect="1"/>
          </p:cNvPicPr>
          <p:nvPr/>
        </p:nvPicPr>
        <p:blipFill>
          <a:blip r:embed="rId3"/>
          <a:srcRect/>
          <a:stretch>
            <a:fillRect/>
          </a:stretch>
        </p:blipFill>
        <p:spPr bwMode="auto">
          <a:xfrm>
            <a:off x="4429125" y="2357438"/>
            <a:ext cx="3009900" cy="3097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gn="ctr" rtl="1"/>
            <a:r>
              <a:rPr lang="fa-IR" smtClean="0">
                <a:solidFill>
                  <a:srgbClr val="7030A0"/>
                </a:solidFill>
                <a:cs typeface="B Nazanin" pitchFamily="2" charset="-78"/>
              </a:rPr>
              <a:t>مخزن جوهر چاپگرها</a:t>
            </a:r>
            <a:endParaRPr lang="en-US" smtClean="0"/>
          </a:p>
        </p:txBody>
      </p:sp>
      <p:pic>
        <p:nvPicPr>
          <p:cNvPr id="39939" name="Picture 6" descr="printer-ribbon.jpg"/>
          <p:cNvPicPr>
            <a:picLocks noChangeAspect="1"/>
          </p:cNvPicPr>
          <p:nvPr/>
        </p:nvPicPr>
        <p:blipFill>
          <a:blip r:embed="rId2"/>
          <a:srcRect/>
          <a:stretch>
            <a:fillRect/>
          </a:stretch>
        </p:blipFill>
        <p:spPr bwMode="auto">
          <a:xfrm>
            <a:off x="5000625" y="1928813"/>
            <a:ext cx="2809875" cy="2106612"/>
          </a:xfrm>
          <a:prstGeom prst="rect">
            <a:avLst/>
          </a:prstGeom>
          <a:noFill/>
          <a:ln w="9525">
            <a:noFill/>
            <a:miter lim="800000"/>
            <a:headEnd/>
            <a:tailEnd/>
          </a:ln>
        </p:spPr>
      </p:pic>
      <p:pic>
        <p:nvPicPr>
          <p:cNvPr id="39940" name="Picture 7" descr="lasertutorial4.jpg"/>
          <p:cNvPicPr>
            <a:picLocks noChangeAspect="1"/>
          </p:cNvPicPr>
          <p:nvPr/>
        </p:nvPicPr>
        <p:blipFill>
          <a:blip r:embed="rId3"/>
          <a:srcRect/>
          <a:stretch>
            <a:fillRect/>
          </a:stretch>
        </p:blipFill>
        <p:spPr bwMode="auto">
          <a:xfrm>
            <a:off x="857250" y="4000500"/>
            <a:ext cx="2357438" cy="1709738"/>
          </a:xfrm>
          <a:prstGeom prst="rect">
            <a:avLst/>
          </a:prstGeom>
          <a:noFill/>
          <a:ln w="9525">
            <a:noFill/>
            <a:miter lim="800000"/>
            <a:headEnd/>
            <a:tailEnd/>
          </a:ln>
        </p:spPr>
      </p:pic>
      <p:pic>
        <p:nvPicPr>
          <p:cNvPr id="39941" name="Picture 8" descr="acde5aac2aa851515a85ebaa9dee3038.jpg"/>
          <p:cNvPicPr>
            <a:picLocks noChangeAspect="1"/>
          </p:cNvPicPr>
          <p:nvPr/>
        </p:nvPicPr>
        <p:blipFill>
          <a:blip r:embed="rId4"/>
          <a:srcRect/>
          <a:stretch>
            <a:fillRect/>
          </a:stretch>
        </p:blipFill>
        <p:spPr bwMode="auto">
          <a:xfrm>
            <a:off x="1500188" y="2143125"/>
            <a:ext cx="1633537" cy="1044575"/>
          </a:xfrm>
          <a:prstGeom prst="rect">
            <a:avLst/>
          </a:prstGeom>
          <a:noFill/>
          <a:ln w="9525">
            <a:noFill/>
            <a:miter lim="800000"/>
            <a:headEnd/>
            <a:tailEnd/>
          </a:ln>
        </p:spPr>
      </p:pic>
      <p:sp>
        <p:nvSpPr>
          <p:cNvPr id="10" name="Title 1"/>
          <p:cNvSpPr txBox="1">
            <a:spLocks/>
          </p:cNvSpPr>
          <p:nvPr/>
        </p:nvSpPr>
        <p:spPr bwMode="auto">
          <a:xfrm>
            <a:off x="5214938" y="3429000"/>
            <a:ext cx="2857500" cy="1143000"/>
          </a:xfrm>
          <a:prstGeom prst="rect">
            <a:avLst/>
          </a:prstGeom>
          <a:noFill/>
          <a:ln w="9525">
            <a:noFill/>
            <a:miter lim="800000"/>
            <a:headEnd/>
            <a:tailEnd/>
          </a:ln>
        </p:spPr>
        <p:txBody>
          <a:bodyPr anchor="ctr"/>
          <a:lstStyle/>
          <a:p>
            <a:pPr algn="ctr" rtl="1">
              <a:defRPr/>
            </a:pPr>
            <a:r>
              <a:rPr kumimoji="1" lang="fa-IR" sz="3500" kern="0" dirty="0">
                <a:solidFill>
                  <a:srgbClr val="7030A0"/>
                </a:solidFill>
                <a:latin typeface="+mj-lt"/>
                <a:ea typeface="+mj-ea"/>
                <a:cs typeface="B Nazanin" pitchFamily="2" charset="-78"/>
              </a:rPr>
              <a:t>ریبون(سوزنی)</a:t>
            </a:r>
            <a:endParaRPr kumimoji="1" lang="en-US" sz="3500" kern="0" dirty="0">
              <a:solidFill>
                <a:schemeClr val="tx2"/>
              </a:solidFill>
              <a:latin typeface="+mj-lt"/>
              <a:ea typeface="+mj-ea"/>
              <a:cs typeface="+mj-cs"/>
            </a:endParaRPr>
          </a:p>
        </p:txBody>
      </p:sp>
      <p:sp>
        <p:nvSpPr>
          <p:cNvPr id="11" name="Title 1"/>
          <p:cNvSpPr txBox="1">
            <a:spLocks/>
          </p:cNvSpPr>
          <p:nvPr/>
        </p:nvSpPr>
        <p:spPr bwMode="auto">
          <a:xfrm>
            <a:off x="285750" y="3000375"/>
            <a:ext cx="3714750" cy="1143000"/>
          </a:xfrm>
          <a:prstGeom prst="rect">
            <a:avLst/>
          </a:prstGeom>
          <a:noFill/>
          <a:ln w="9525">
            <a:noFill/>
            <a:miter lim="800000"/>
            <a:headEnd/>
            <a:tailEnd/>
          </a:ln>
        </p:spPr>
        <p:txBody>
          <a:bodyPr anchor="ctr"/>
          <a:lstStyle/>
          <a:p>
            <a:pPr algn="ctr" rtl="1">
              <a:defRPr/>
            </a:pPr>
            <a:r>
              <a:rPr kumimoji="1" lang="fa-IR" sz="3500" kern="0" dirty="0">
                <a:solidFill>
                  <a:srgbClr val="7030A0"/>
                </a:solidFill>
                <a:latin typeface="+mj-lt"/>
                <a:ea typeface="+mj-ea"/>
                <a:cs typeface="B Nazanin" pitchFamily="2" charset="-78"/>
              </a:rPr>
              <a:t>کارتریج(جوهرافشان)</a:t>
            </a:r>
            <a:endParaRPr kumimoji="1" lang="en-US" sz="3500" kern="0" dirty="0">
              <a:solidFill>
                <a:schemeClr val="tx2"/>
              </a:solidFill>
              <a:latin typeface="+mj-lt"/>
              <a:ea typeface="+mj-ea"/>
              <a:cs typeface="+mj-cs"/>
            </a:endParaRPr>
          </a:p>
        </p:txBody>
      </p:sp>
      <p:sp>
        <p:nvSpPr>
          <p:cNvPr id="12" name="Title 1"/>
          <p:cNvSpPr txBox="1">
            <a:spLocks/>
          </p:cNvSpPr>
          <p:nvPr/>
        </p:nvSpPr>
        <p:spPr bwMode="auto">
          <a:xfrm>
            <a:off x="357188" y="5500688"/>
            <a:ext cx="3714750" cy="1143000"/>
          </a:xfrm>
          <a:prstGeom prst="rect">
            <a:avLst/>
          </a:prstGeom>
          <a:noFill/>
          <a:ln w="9525">
            <a:noFill/>
            <a:miter lim="800000"/>
            <a:headEnd/>
            <a:tailEnd/>
          </a:ln>
        </p:spPr>
        <p:txBody>
          <a:bodyPr anchor="ctr"/>
          <a:lstStyle/>
          <a:p>
            <a:pPr algn="ctr" rtl="1">
              <a:defRPr/>
            </a:pPr>
            <a:r>
              <a:rPr kumimoji="1" lang="fa-IR" sz="3500" kern="0" dirty="0">
                <a:solidFill>
                  <a:srgbClr val="7030A0"/>
                </a:solidFill>
                <a:latin typeface="+mj-lt"/>
                <a:ea typeface="+mj-ea"/>
                <a:cs typeface="B Nazanin" pitchFamily="2" charset="-78"/>
              </a:rPr>
              <a:t>تونر(لیزری)</a:t>
            </a:r>
            <a:endParaRPr kumimoji="1" lang="en-US" sz="3500" kern="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ctr"/>
            <a:r>
              <a:rPr lang="fa-IR" smtClean="0">
                <a:solidFill>
                  <a:srgbClr val="7030A0"/>
                </a:solidFill>
                <a:cs typeface="B Nazanin" pitchFamily="2" charset="-78"/>
              </a:rPr>
              <a:t>دستگاه های ورودی/خروجی </a:t>
            </a:r>
            <a:endParaRPr lang="en-US" smtClean="0">
              <a:solidFill>
                <a:srgbClr val="7030A0"/>
              </a:solidFill>
              <a:cs typeface="B Nazanin" pitchFamily="2" charset="-78"/>
            </a:endParaRPr>
          </a:p>
        </p:txBody>
      </p:sp>
      <p:sp>
        <p:nvSpPr>
          <p:cNvPr id="21507" name="Rectangle 3"/>
          <p:cNvSpPr>
            <a:spLocks noGrp="1" noChangeArrowheads="1"/>
          </p:cNvSpPr>
          <p:nvPr>
            <p:ph idx="1"/>
          </p:nvPr>
        </p:nvSpPr>
        <p:spPr>
          <a:xfrm>
            <a:off x="990600" y="1828800"/>
            <a:ext cx="7010400" cy="528638"/>
          </a:xfrm>
        </p:spPr>
        <p:txBody>
          <a:bodyPr/>
          <a:lstStyle/>
          <a:p>
            <a:pPr algn="r" rtl="1"/>
            <a:r>
              <a:rPr lang="fa-IR" smtClean="0">
                <a:cs typeface="B Nazanin" pitchFamily="2" charset="-78"/>
              </a:rPr>
              <a:t>دیسک گردانها</a:t>
            </a:r>
            <a:endParaRPr lang="en-US" smtClean="0"/>
          </a:p>
        </p:txBody>
      </p:sp>
      <p:sp>
        <p:nvSpPr>
          <p:cNvPr id="4" name="Rectangle 3"/>
          <p:cNvSpPr txBox="1">
            <a:spLocks noChangeArrowheads="1"/>
          </p:cNvSpPr>
          <p:nvPr/>
        </p:nvSpPr>
        <p:spPr bwMode="auto">
          <a:xfrm>
            <a:off x="1000125" y="2500313"/>
            <a:ext cx="7010400" cy="528637"/>
          </a:xfrm>
          <a:prstGeom prst="rect">
            <a:avLst/>
          </a:prstGeom>
          <a:noFill/>
          <a:ln w="9525">
            <a:noFill/>
            <a:miter lim="800000"/>
            <a:headEnd/>
            <a:tailEnd/>
          </a:ln>
        </p:spPr>
        <p:txBody>
          <a:bodyPr/>
          <a:lstStyle/>
          <a:p>
            <a:pPr marL="342900" indent="-342900" algn="r" rtl="1">
              <a:spcBef>
                <a:spcPct val="20000"/>
              </a:spcBef>
              <a:buClr>
                <a:schemeClr val="accent1"/>
              </a:buClr>
              <a:buSzPct val="90000"/>
              <a:buFont typeface="Wingdings" pitchFamily="2" charset="2"/>
              <a:buChar char="v"/>
              <a:defRPr/>
            </a:pPr>
            <a:r>
              <a:rPr kumimoji="1" lang="fa-IR" sz="2800" kern="0" dirty="0">
                <a:latin typeface="+mn-lt"/>
                <a:cs typeface="B Nazanin" pitchFamily="2" charset="-78"/>
              </a:rPr>
              <a:t>صفحات نمایش لمسی</a:t>
            </a:r>
            <a:endParaRPr kumimoji="1" lang="en-US" sz="2800" kern="0" dirty="0">
              <a:latin typeface="+mn-lt"/>
            </a:endParaRPr>
          </a:p>
        </p:txBody>
      </p:sp>
      <p:sp>
        <p:nvSpPr>
          <p:cNvPr id="5" name="Rectangle 3"/>
          <p:cNvSpPr txBox="1">
            <a:spLocks noChangeArrowheads="1"/>
          </p:cNvSpPr>
          <p:nvPr/>
        </p:nvSpPr>
        <p:spPr bwMode="auto">
          <a:xfrm>
            <a:off x="1000125" y="3214688"/>
            <a:ext cx="7010400" cy="528637"/>
          </a:xfrm>
          <a:prstGeom prst="rect">
            <a:avLst/>
          </a:prstGeom>
          <a:noFill/>
          <a:ln w="9525">
            <a:noFill/>
            <a:miter lim="800000"/>
            <a:headEnd/>
            <a:tailEnd/>
          </a:ln>
        </p:spPr>
        <p:txBody>
          <a:bodyPr/>
          <a:lstStyle/>
          <a:p>
            <a:pPr marL="342900" indent="-342900" algn="r" rtl="1">
              <a:spcBef>
                <a:spcPct val="20000"/>
              </a:spcBef>
              <a:buClr>
                <a:schemeClr val="accent1"/>
              </a:buClr>
              <a:buSzPct val="90000"/>
              <a:buFont typeface="Wingdings" pitchFamily="2" charset="2"/>
              <a:buChar char="v"/>
              <a:defRPr/>
            </a:pPr>
            <a:r>
              <a:rPr kumimoji="1" lang="fa-IR" sz="2800" kern="0" dirty="0">
                <a:latin typeface="+mn-lt"/>
                <a:cs typeface="B Nazanin" pitchFamily="2" charset="-78"/>
              </a:rPr>
              <a:t>دوربین های دیجیتالی</a:t>
            </a:r>
            <a:endParaRPr kumimoji="1" lang="en-US" sz="2800" kern="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up)">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up)">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up)">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P spid="4" grpId="0" build="p" autoUpdateAnimBg="0"/>
      <p:bldP spid="5"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a:spLocks noChangeArrowheads="1"/>
          </p:cNvSpPr>
          <p:nvPr/>
        </p:nvSpPr>
        <p:spPr bwMode="auto">
          <a:xfrm>
            <a:off x="4267200" y="1981200"/>
            <a:ext cx="1524000" cy="914400"/>
          </a:xfrm>
          <a:prstGeom prst="hexagon">
            <a:avLst>
              <a:gd name="adj" fmla="val 32986"/>
              <a:gd name="vf" fmla="val 115470"/>
            </a:avLst>
          </a:prstGeom>
          <a:solidFill>
            <a:schemeClr val="accent1"/>
          </a:solidFill>
          <a:ln w="12700">
            <a:solidFill>
              <a:schemeClr val="bg2"/>
            </a:solidFill>
            <a:miter lim="800000"/>
            <a:headEnd type="none" w="sm" len="sm"/>
            <a:tailEnd type="none" w="sm" len="sm"/>
          </a:ln>
        </p:spPr>
        <p:txBody>
          <a:bodyPr wrap="none" anchor="ctr"/>
          <a:lstStyle/>
          <a:p>
            <a:pPr algn="ctr">
              <a:defRPr/>
            </a:pPr>
            <a:r>
              <a:rPr lang="en-US" sz="2000" b="1" dirty="0">
                <a:latin typeface="+mj-lt"/>
              </a:rPr>
              <a:t>Central</a:t>
            </a:r>
          </a:p>
          <a:p>
            <a:pPr algn="ctr">
              <a:defRPr/>
            </a:pPr>
            <a:r>
              <a:rPr lang="en-US" sz="2000" b="1" dirty="0">
                <a:latin typeface="+mj-lt"/>
              </a:rPr>
              <a:t>Processing</a:t>
            </a:r>
          </a:p>
          <a:p>
            <a:pPr algn="ctr">
              <a:defRPr/>
            </a:pPr>
            <a:r>
              <a:rPr lang="en-US" sz="2000" b="1" dirty="0">
                <a:latin typeface="+mj-lt"/>
              </a:rPr>
              <a:t>Unit</a:t>
            </a:r>
            <a:endParaRPr lang="en-US" dirty="0">
              <a:latin typeface="+mj-lt"/>
            </a:endParaRPr>
          </a:p>
        </p:txBody>
      </p:sp>
      <p:sp>
        <p:nvSpPr>
          <p:cNvPr id="30723" name="AutoShape 3"/>
          <p:cNvSpPr>
            <a:spLocks noChangeArrowheads="1"/>
          </p:cNvSpPr>
          <p:nvPr/>
        </p:nvSpPr>
        <p:spPr bwMode="auto">
          <a:xfrm>
            <a:off x="4267200" y="4267200"/>
            <a:ext cx="1524000" cy="914400"/>
          </a:xfrm>
          <a:prstGeom prst="cube">
            <a:avLst>
              <a:gd name="adj" fmla="val 15153"/>
            </a:avLst>
          </a:prstGeom>
          <a:solidFill>
            <a:schemeClr val="accent1"/>
          </a:solidFill>
          <a:ln w="12700">
            <a:solidFill>
              <a:schemeClr val="bg2"/>
            </a:solidFill>
            <a:miter lim="800000"/>
            <a:headEnd type="none" w="sm" len="sm"/>
            <a:tailEnd type="none" w="sm" len="sm"/>
          </a:ln>
        </p:spPr>
        <p:txBody>
          <a:bodyPr wrap="none" anchor="ctr"/>
          <a:lstStyle/>
          <a:p>
            <a:pPr algn="ctr">
              <a:defRPr/>
            </a:pPr>
            <a:r>
              <a:rPr lang="en-US" sz="2000" b="1" dirty="0">
                <a:latin typeface="+mj-lt"/>
              </a:rPr>
              <a:t>Main</a:t>
            </a:r>
          </a:p>
          <a:p>
            <a:pPr algn="ctr">
              <a:defRPr/>
            </a:pPr>
            <a:r>
              <a:rPr lang="en-US" sz="2000" b="1" dirty="0">
                <a:latin typeface="+mj-lt"/>
              </a:rPr>
              <a:t>Memory</a:t>
            </a:r>
          </a:p>
        </p:txBody>
      </p:sp>
      <p:sp>
        <p:nvSpPr>
          <p:cNvPr id="41988" name="AutoShape 4"/>
          <p:cNvSpPr>
            <a:spLocks noChangeArrowheads="1"/>
          </p:cNvSpPr>
          <p:nvPr/>
        </p:nvSpPr>
        <p:spPr bwMode="auto">
          <a:xfrm>
            <a:off x="4876800" y="2971800"/>
            <a:ext cx="304800" cy="1219200"/>
          </a:xfrm>
          <a:prstGeom prst="upDownArrow">
            <a:avLst>
              <a:gd name="adj1" fmla="val 50000"/>
              <a:gd name="adj2" fmla="val 80000"/>
            </a:avLst>
          </a:prstGeom>
          <a:solidFill>
            <a:srgbClr val="378DBD"/>
          </a:solidFill>
          <a:ln w="12700">
            <a:solidFill>
              <a:schemeClr val="bg2"/>
            </a:solidFill>
            <a:miter lim="800000"/>
            <a:headEnd type="none" w="sm" len="sm"/>
            <a:tailEnd type="none" w="sm" len="sm"/>
          </a:ln>
        </p:spPr>
        <p:txBody>
          <a:bodyPr wrap="none" anchor="ctr"/>
          <a:lstStyle/>
          <a:p>
            <a:endParaRPr lang="en-US"/>
          </a:p>
        </p:txBody>
      </p:sp>
      <p:sp>
        <p:nvSpPr>
          <p:cNvPr id="30725" name="AutoShape 5"/>
          <p:cNvSpPr>
            <a:spLocks noChangeArrowheads="1"/>
          </p:cNvSpPr>
          <p:nvPr/>
        </p:nvSpPr>
        <p:spPr bwMode="auto">
          <a:xfrm>
            <a:off x="6877050" y="5103813"/>
            <a:ext cx="1524000" cy="457200"/>
          </a:xfrm>
          <a:prstGeom prst="can">
            <a:avLst>
              <a:gd name="adj" fmla="val 25000"/>
            </a:avLst>
          </a:prstGeom>
          <a:solidFill>
            <a:schemeClr val="accent1"/>
          </a:solidFill>
          <a:ln w="12700">
            <a:solidFill>
              <a:schemeClr val="bg2"/>
            </a:solidFill>
            <a:round/>
            <a:headEnd type="none" w="sm" len="sm"/>
            <a:tailEnd type="none" w="sm" len="sm"/>
          </a:ln>
        </p:spPr>
        <p:txBody>
          <a:bodyPr wrap="none" anchor="ctr"/>
          <a:lstStyle/>
          <a:p>
            <a:pPr algn="ctr">
              <a:defRPr/>
            </a:pPr>
            <a:r>
              <a:rPr lang="en-US" sz="2000" b="1" dirty="0">
                <a:latin typeface="+mj-lt"/>
              </a:rPr>
              <a:t>Floppy Disk</a:t>
            </a:r>
            <a:endParaRPr lang="en-US" dirty="0">
              <a:latin typeface="+mj-lt"/>
            </a:endParaRPr>
          </a:p>
        </p:txBody>
      </p:sp>
      <p:sp>
        <p:nvSpPr>
          <p:cNvPr id="30726" name="AutoShape 6"/>
          <p:cNvSpPr>
            <a:spLocks noChangeArrowheads="1"/>
          </p:cNvSpPr>
          <p:nvPr/>
        </p:nvSpPr>
        <p:spPr bwMode="auto">
          <a:xfrm>
            <a:off x="6877050" y="3656013"/>
            <a:ext cx="1524000" cy="914400"/>
          </a:xfrm>
          <a:prstGeom prst="can">
            <a:avLst>
              <a:gd name="adj" fmla="val 25000"/>
            </a:avLst>
          </a:prstGeom>
          <a:solidFill>
            <a:schemeClr val="accent1"/>
          </a:solidFill>
          <a:ln w="12700">
            <a:solidFill>
              <a:schemeClr val="bg2"/>
            </a:solidFill>
            <a:round/>
            <a:headEnd type="none" w="sm" len="sm"/>
            <a:tailEnd type="none" w="sm" len="sm"/>
          </a:ln>
        </p:spPr>
        <p:txBody>
          <a:bodyPr wrap="none" anchor="ctr"/>
          <a:lstStyle/>
          <a:p>
            <a:pPr algn="ctr">
              <a:defRPr/>
            </a:pPr>
            <a:r>
              <a:rPr lang="en-US" sz="2000" b="1" dirty="0">
                <a:latin typeface="+mj-lt"/>
              </a:rPr>
              <a:t>Hard Disk</a:t>
            </a:r>
            <a:endParaRPr lang="en-US" dirty="0">
              <a:latin typeface="+mj-lt"/>
            </a:endParaRPr>
          </a:p>
        </p:txBody>
      </p:sp>
      <p:sp>
        <p:nvSpPr>
          <p:cNvPr id="41991" name="AutoShape 7"/>
          <p:cNvSpPr>
            <a:spLocks noChangeArrowheads="1"/>
          </p:cNvSpPr>
          <p:nvPr/>
        </p:nvSpPr>
        <p:spPr bwMode="auto">
          <a:xfrm rot="4254370">
            <a:off x="6134100" y="3903663"/>
            <a:ext cx="304800" cy="876300"/>
          </a:xfrm>
          <a:prstGeom prst="upDownArrow">
            <a:avLst>
              <a:gd name="adj1" fmla="val 50000"/>
              <a:gd name="adj2" fmla="val 57500"/>
            </a:avLst>
          </a:prstGeom>
          <a:solidFill>
            <a:srgbClr val="378DBD"/>
          </a:solidFill>
          <a:ln w="12700">
            <a:solidFill>
              <a:schemeClr val="bg2"/>
            </a:solidFill>
            <a:miter lim="800000"/>
            <a:headEnd type="none" w="sm" len="sm"/>
            <a:tailEnd type="none" w="sm" len="sm"/>
          </a:ln>
        </p:spPr>
        <p:txBody>
          <a:bodyPr wrap="none" anchor="ctr"/>
          <a:lstStyle/>
          <a:p>
            <a:endParaRPr lang="en-US"/>
          </a:p>
        </p:txBody>
      </p:sp>
      <p:sp>
        <p:nvSpPr>
          <p:cNvPr id="41992" name="AutoShape 8"/>
          <p:cNvSpPr>
            <a:spLocks noChangeArrowheads="1"/>
          </p:cNvSpPr>
          <p:nvPr/>
        </p:nvSpPr>
        <p:spPr bwMode="auto">
          <a:xfrm rot="6672108">
            <a:off x="6134100" y="4589463"/>
            <a:ext cx="304800" cy="876300"/>
          </a:xfrm>
          <a:prstGeom prst="upDownArrow">
            <a:avLst>
              <a:gd name="adj1" fmla="val 50000"/>
              <a:gd name="adj2" fmla="val 57500"/>
            </a:avLst>
          </a:prstGeom>
          <a:solidFill>
            <a:srgbClr val="378DBD"/>
          </a:solidFill>
          <a:ln w="12700">
            <a:solidFill>
              <a:schemeClr val="bg2"/>
            </a:solidFill>
            <a:miter lim="800000"/>
            <a:headEnd type="none" w="sm" len="sm"/>
            <a:tailEnd type="none" w="sm" len="sm"/>
          </a:ln>
        </p:spPr>
        <p:txBody>
          <a:bodyPr wrap="none" anchor="ctr"/>
          <a:lstStyle/>
          <a:p>
            <a:endParaRPr lang="en-US"/>
          </a:p>
        </p:txBody>
      </p:sp>
      <p:sp>
        <p:nvSpPr>
          <p:cNvPr id="30729" name="AutoShape 9"/>
          <p:cNvSpPr>
            <a:spLocks noChangeArrowheads="1"/>
          </p:cNvSpPr>
          <p:nvPr/>
        </p:nvSpPr>
        <p:spPr bwMode="auto">
          <a:xfrm>
            <a:off x="1641475" y="1600200"/>
            <a:ext cx="1371600" cy="685800"/>
          </a:xfrm>
          <a:prstGeom prst="roundRect">
            <a:avLst>
              <a:gd name="adj" fmla="val 16667"/>
            </a:avLst>
          </a:prstGeom>
          <a:solidFill>
            <a:schemeClr val="accent1"/>
          </a:solidFill>
          <a:ln w="12700">
            <a:solidFill>
              <a:schemeClr val="bg2"/>
            </a:solidFill>
            <a:round/>
            <a:headEnd type="none" w="sm" len="sm"/>
            <a:tailEnd type="none" w="sm" len="sm"/>
          </a:ln>
        </p:spPr>
        <p:txBody>
          <a:bodyPr wrap="none" anchor="ctr"/>
          <a:lstStyle/>
          <a:p>
            <a:pPr algn="ctr">
              <a:defRPr/>
            </a:pPr>
            <a:r>
              <a:rPr lang="en-US" sz="2000" b="1" dirty="0">
                <a:latin typeface="+mj-lt"/>
              </a:rPr>
              <a:t>Monitor</a:t>
            </a:r>
            <a:endParaRPr lang="en-US" dirty="0">
              <a:latin typeface="+mj-lt"/>
            </a:endParaRPr>
          </a:p>
        </p:txBody>
      </p:sp>
      <p:sp>
        <p:nvSpPr>
          <p:cNvPr id="30730" name="AutoShape 10"/>
          <p:cNvSpPr>
            <a:spLocks noChangeArrowheads="1"/>
          </p:cNvSpPr>
          <p:nvPr/>
        </p:nvSpPr>
        <p:spPr bwMode="auto">
          <a:xfrm>
            <a:off x="1603375" y="2667000"/>
            <a:ext cx="1447800" cy="457200"/>
          </a:xfrm>
          <a:custGeom>
            <a:avLst/>
            <a:gdLst>
              <a:gd name="T0" fmla="*/ 2147483647 w 21600"/>
              <a:gd name="T1" fmla="*/ 102419155 h 21600"/>
              <a:gd name="T2" fmla="*/ 2147483647 w 21600"/>
              <a:gd name="T3" fmla="*/ 204838141 h 21600"/>
              <a:gd name="T4" fmla="*/ 120755358 w 21600"/>
              <a:gd name="T5" fmla="*/ 102419155 h 21600"/>
              <a:gd name="T6" fmla="*/ 2147483647 w 21600"/>
              <a:gd name="T7" fmla="*/ 0 h 21600"/>
              <a:gd name="T8" fmla="*/ 0 60000 65536"/>
              <a:gd name="T9" fmla="*/ 0 60000 65536"/>
              <a:gd name="T10" fmla="*/ 0 60000 65536"/>
              <a:gd name="T11" fmla="*/ 0 60000 65536"/>
              <a:gd name="T12" fmla="*/ 2201 w 21600"/>
              <a:gd name="T13" fmla="*/ 2201 h 21600"/>
              <a:gd name="T14" fmla="*/ 19399 w 21600"/>
              <a:gd name="T15" fmla="*/ 19399 h 21600"/>
            </a:gdLst>
            <a:ahLst/>
            <a:cxnLst>
              <a:cxn ang="T8">
                <a:pos x="T0" y="T1"/>
              </a:cxn>
              <a:cxn ang="T9">
                <a:pos x="T2" y="T3"/>
              </a:cxn>
              <a:cxn ang="T10">
                <a:pos x="T4" y="T5"/>
              </a:cxn>
              <a:cxn ang="T11">
                <a:pos x="T6" y="T7"/>
              </a:cxn>
            </a:cxnLst>
            <a:rect l="T12" t="T13" r="T14" b="T15"/>
            <a:pathLst>
              <a:path w="21600" h="21600">
                <a:moveTo>
                  <a:pt x="0" y="0"/>
                </a:moveTo>
                <a:lnTo>
                  <a:pt x="802" y="21600"/>
                </a:lnTo>
                <a:lnTo>
                  <a:pt x="20798" y="21600"/>
                </a:lnTo>
                <a:lnTo>
                  <a:pt x="21600" y="0"/>
                </a:lnTo>
                <a:close/>
              </a:path>
            </a:pathLst>
          </a:custGeom>
          <a:solidFill>
            <a:schemeClr val="accent1"/>
          </a:solidFill>
          <a:ln w="12700">
            <a:solidFill>
              <a:schemeClr val="bg2"/>
            </a:solidFill>
            <a:miter lim="800000"/>
            <a:headEnd type="none" w="sm" len="sm"/>
            <a:tailEnd type="none" w="sm" len="sm"/>
          </a:ln>
        </p:spPr>
        <p:txBody>
          <a:bodyPr wrap="none" anchor="ctr"/>
          <a:lstStyle/>
          <a:p>
            <a:pPr algn="ctr">
              <a:defRPr/>
            </a:pPr>
            <a:r>
              <a:rPr lang="en-US" sz="2000" b="1" dirty="0">
                <a:latin typeface="+mj-lt"/>
              </a:rPr>
              <a:t>Keyboard</a:t>
            </a:r>
            <a:endParaRPr lang="en-US" dirty="0">
              <a:latin typeface="+mj-lt"/>
            </a:endParaRPr>
          </a:p>
        </p:txBody>
      </p:sp>
      <p:sp>
        <p:nvSpPr>
          <p:cNvPr id="41995" name="AutoShape 11"/>
          <p:cNvSpPr>
            <a:spLocks noChangeArrowheads="1"/>
          </p:cNvSpPr>
          <p:nvPr/>
        </p:nvSpPr>
        <p:spPr bwMode="auto">
          <a:xfrm rot="-4903557">
            <a:off x="3430588" y="1604963"/>
            <a:ext cx="304800" cy="1066800"/>
          </a:xfrm>
          <a:prstGeom prst="upArrow">
            <a:avLst>
              <a:gd name="adj1" fmla="val 50000"/>
              <a:gd name="adj2" fmla="val 87500"/>
            </a:avLst>
          </a:prstGeom>
          <a:solidFill>
            <a:srgbClr val="378DBD"/>
          </a:solidFill>
          <a:ln w="12700">
            <a:solidFill>
              <a:schemeClr val="bg2"/>
            </a:solidFill>
            <a:miter lim="800000"/>
            <a:headEnd type="none" w="sm" len="sm"/>
            <a:tailEnd type="none" w="sm" len="sm"/>
          </a:ln>
        </p:spPr>
        <p:txBody>
          <a:bodyPr wrap="none" anchor="ctr"/>
          <a:lstStyle/>
          <a:p>
            <a:endParaRPr lang="en-US"/>
          </a:p>
        </p:txBody>
      </p:sp>
      <p:sp>
        <p:nvSpPr>
          <p:cNvPr id="41996" name="AutoShape 12"/>
          <p:cNvSpPr>
            <a:spLocks noChangeArrowheads="1"/>
          </p:cNvSpPr>
          <p:nvPr/>
        </p:nvSpPr>
        <p:spPr bwMode="auto">
          <a:xfrm rot="4511145">
            <a:off x="3508375" y="2209800"/>
            <a:ext cx="304800" cy="1066800"/>
          </a:xfrm>
          <a:prstGeom prst="upArrow">
            <a:avLst>
              <a:gd name="adj1" fmla="val 50000"/>
              <a:gd name="adj2" fmla="val 87500"/>
            </a:avLst>
          </a:prstGeom>
          <a:solidFill>
            <a:srgbClr val="378DBD"/>
          </a:solidFill>
          <a:ln w="12700">
            <a:solidFill>
              <a:schemeClr val="bg2"/>
            </a:solidFill>
            <a:miter lim="800000"/>
            <a:headEnd type="none" w="sm" len="sm"/>
            <a:tailEnd type="none" w="sm" len="sm"/>
          </a:ln>
        </p:spPr>
        <p:txBody>
          <a:bodyPr wrap="none" anchor="ctr"/>
          <a:lstStyle/>
          <a:p>
            <a:endParaRPr lang="en-US"/>
          </a:p>
        </p:txBody>
      </p:sp>
      <p:sp>
        <p:nvSpPr>
          <p:cNvPr id="41997" name="Rectangle 13"/>
          <p:cNvSpPr>
            <a:spLocks noChangeArrowheads="1"/>
          </p:cNvSpPr>
          <p:nvPr/>
        </p:nvSpPr>
        <p:spPr bwMode="auto">
          <a:xfrm>
            <a:off x="838200" y="571500"/>
            <a:ext cx="6734175" cy="708025"/>
          </a:xfrm>
          <a:prstGeom prst="rect">
            <a:avLst/>
          </a:prstGeom>
          <a:noFill/>
          <a:ln w="9525">
            <a:noFill/>
            <a:miter lim="800000"/>
            <a:headEnd/>
            <a:tailEnd/>
          </a:ln>
        </p:spPr>
        <p:txBody>
          <a:bodyPr>
            <a:spAutoFit/>
          </a:bodyPr>
          <a:lstStyle/>
          <a:p>
            <a:pPr algn="ctr" rtl="1"/>
            <a:r>
              <a:rPr kumimoji="1" lang="fa-IR" sz="4000">
                <a:solidFill>
                  <a:schemeClr val="tx2"/>
                </a:solidFill>
                <a:cs typeface="B Nazanin" pitchFamily="2" charset="-78"/>
              </a:rPr>
              <a:t>نمونه ساده از یک سیستم کامپیوتری</a:t>
            </a:r>
            <a:endParaRPr kumimoji="1" lang="fr-FR" sz="4000">
              <a:solidFill>
                <a:schemeClr val="tx2"/>
              </a:solidFill>
              <a:cs typeface="B Nazanin" pitchFamily="2" charset="-7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ctr"/>
            <a:r>
              <a:rPr lang="fa-IR" smtClean="0">
                <a:solidFill>
                  <a:srgbClr val="7030A0"/>
                </a:solidFill>
                <a:cs typeface="B Nazanin" pitchFamily="2" charset="-78"/>
              </a:rPr>
              <a:t>واحدهای حافظه</a:t>
            </a:r>
            <a:endParaRPr lang="en-US" smtClean="0">
              <a:solidFill>
                <a:srgbClr val="7030A0"/>
              </a:solidFill>
              <a:cs typeface="B Nazanin" pitchFamily="2" charset="-78"/>
            </a:endParaRPr>
          </a:p>
        </p:txBody>
      </p:sp>
      <p:sp>
        <p:nvSpPr>
          <p:cNvPr id="21507" name="Rectangle 3"/>
          <p:cNvSpPr>
            <a:spLocks noGrp="1" noChangeArrowheads="1"/>
          </p:cNvSpPr>
          <p:nvPr>
            <p:ph idx="1"/>
          </p:nvPr>
        </p:nvSpPr>
        <p:spPr>
          <a:xfrm>
            <a:off x="990600" y="1643063"/>
            <a:ext cx="7010400" cy="528637"/>
          </a:xfrm>
        </p:spPr>
        <p:txBody>
          <a:bodyPr/>
          <a:lstStyle/>
          <a:p>
            <a:pPr algn="r" rtl="1"/>
            <a:r>
              <a:rPr lang="fa-IR" smtClean="0">
                <a:cs typeface="B Nazanin" pitchFamily="2" charset="-78"/>
              </a:rPr>
              <a:t>بیت                                                        </a:t>
            </a:r>
            <a:r>
              <a:rPr lang="en-US" smtClean="0">
                <a:cs typeface="B Nazanin" pitchFamily="2" charset="-78"/>
              </a:rPr>
              <a:t>Bit</a:t>
            </a:r>
            <a:endParaRPr lang="en-US" smtClean="0"/>
          </a:p>
        </p:txBody>
      </p:sp>
      <p:sp>
        <p:nvSpPr>
          <p:cNvPr id="4" name="Rectangle 3"/>
          <p:cNvSpPr txBox="1">
            <a:spLocks noChangeArrowheads="1"/>
          </p:cNvSpPr>
          <p:nvPr/>
        </p:nvSpPr>
        <p:spPr bwMode="auto">
          <a:xfrm>
            <a:off x="990600" y="2114550"/>
            <a:ext cx="7010400" cy="528638"/>
          </a:xfrm>
          <a:prstGeom prst="rect">
            <a:avLst/>
          </a:prstGeom>
          <a:noFill/>
          <a:ln w="9525">
            <a:noFill/>
            <a:miter lim="800000"/>
            <a:headEnd/>
            <a:tailEnd/>
          </a:ln>
        </p:spPr>
        <p:txBody>
          <a:bodyPr/>
          <a:lstStyle/>
          <a:p>
            <a:pPr marL="342900" indent="-342900" algn="r" rtl="1">
              <a:spcBef>
                <a:spcPct val="20000"/>
              </a:spcBef>
              <a:buClr>
                <a:schemeClr val="accent1"/>
              </a:buClr>
              <a:buSzPct val="90000"/>
              <a:buFont typeface="Wingdings" pitchFamily="2" charset="2"/>
              <a:buChar char="v"/>
              <a:defRPr/>
            </a:pPr>
            <a:r>
              <a:rPr kumimoji="1" lang="fa-IR" sz="2800" kern="0" dirty="0">
                <a:latin typeface="+mn-lt"/>
                <a:cs typeface="B Nazanin" pitchFamily="2" charset="-78"/>
              </a:rPr>
              <a:t>بایت                                                       </a:t>
            </a:r>
            <a:r>
              <a:rPr kumimoji="1" lang="en-US" sz="2800" kern="0" dirty="0">
                <a:latin typeface="+mn-lt"/>
                <a:cs typeface="B Nazanin" pitchFamily="2" charset="-78"/>
              </a:rPr>
              <a:t>B</a:t>
            </a:r>
            <a:endParaRPr kumimoji="1" lang="en-US" sz="2800" kern="0" dirty="0">
              <a:latin typeface="+mn-lt"/>
            </a:endParaRPr>
          </a:p>
        </p:txBody>
      </p:sp>
      <p:sp>
        <p:nvSpPr>
          <p:cNvPr id="5" name="Rectangle 3"/>
          <p:cNvSpPr txBox="1">
            <a:spLocks noChangeArrowheads="1"/>
          </p:cNvSpPr>
          <p:nvPr/>
        </p:nvSpPr>
        <p:spPr bwMode="auto">
          <a:xfrm>
            <a:off x="1000125" y="2571750"/>
            <a:ext cx="7010400" cy="528638"/>
          </a:xfrm>
          <a:prstGeom prst="rect">
            <a:avLst/>
          </a:prstGeom>
          <a:noFill/>
          <a:ln w="9525">
            <a:noFill/>
            <a:miter lim="800000"/>
            <a:headEnd/>
            <a:tailEnd/>
          </a:ln>
        </p:spPr>
        <p:txBody>
          <a:bodyPr/>
          <a:lstStyle/>
          <a:p>
            <a:pPr marL="342900" indent="-342900" algn="r" rtl="1">
              <a:spcBef>
                <a:spcPct val="20000"/>
              </a:spcBef>
              <a:buClr>
                <a:schemeClr val="accent1"/>
              </a:buClr>
              <a:buSzPct val="90000"/>
              <a:buFont typeface="Wingdings" pitchFamily="2" charset="2"/>
              <a:buChar char="v"/>
              <a:defRPr/>
            </a:pPr>
            <a:r>
              <a:rPr kumimoji="1" lang="fa-IR" sz="2800" kern="0" dirty="0">
                <a:latin typeface="+mn-lt"/>
                <a:cs typeface="B Nazanin" pitchFamily="2" charset="-78"/>
              </a:rPr>
              <a:t>کیلوبایت</a:t>
            </a:r>
            <a:r>
              <a:rPr kumimoji="1" lang="en-US" sz="2800" kern="0" dirty="0">
                <a:latin typeface="+mn-lt"/>
                <a:cs typeface="B Nazanin" pitchFamily="2" charset="-78"/>
              </a:rPr>
              <a:t>                               		KB </a:t>
            </a:r>
            <a:endParaRPr kumimoji="1" lang="en-US" sz="2800" kern="0" dirty="0">
              <a:latin typeface="+mn-lt"/>
            </a:endParaRPr>
          </a:p>
        </p:txBody>
      </p:sp>
      <p:sp>
        <p:nvSpPr>
          <p:cNvPr id="6" name="Rectangle 3"/>
          <p:cNvSpPr txBox="1">
            <a:spLocks noChangeArrowheads="1"/>
          </p:cNvSpPr>
          <p:nvPr/>
        </p:nvSpPr>
        <p:spPr bwMode="auto">
          <a:xfrm>
            <a:off x="1000125" y="3071813"/>
            <a:ext cx="7010400" cy="528637"/>
          </a:xfrm>
          <a:prstGeom prst="rect">
            <a:avLst/>
          </a:prstGeom>
          <a:noFill/>
          <a:ln w="9525">
            <a:noFill/>
            <a:miter lim="800000"/>
            <a:headEnd/>
            <a:tailEnd/>
          </a:ln>
        </p:spPr>
        <p:txBody>
          <a:bodyPr/>
          <a:lstStyle/>
          <a:p>
            <a:pPr marL="342900" indent="-342900" algn="r" rtl="1">
              <a:spcBef>
                <a:spcPct val="20000"/>
              </a:spcBef>
              <a:buClr>
                <a:schemeClr val="accent1"/>
              </a:buClr>
              <a:buSzPct val="90000"/>
              <a:buFont typeface="Wingdings" pitchFamily="2" charset="2"/>
              <a:buChar char="v"/>
              <a:defRPr/>
            </a:pPr>
            <a:r>
              <a:rPr kumimoji="1" lang="fa-IR" sz="2800" kern="0" dirty="0">
                <a:latin typeface="+mn-lt"/>
                <a:cs typeface="B Nazanin" pitchFamily="2" charset="-78"/>
              </a:rPr>
              <a:t>مگابایت                                                 </a:t>
            </a:r>
            <a:r>
              <a:rPr kumimoji="1" lang="en-US" sz="2800" kern="0" dirty="0">
                <a:latin typeface="+mn-lt"/>
                <a:cs typeface="B Nazanin" pitchFamily="2" charset="-78"/>
              </a:rPr>
              <a:t>MB </a:t>
            </a:r>
            <a:endParaRPr kumimoji="1" lang="en-US" sz="2800" kern="0" dirty="0">
              <a:latin typeface="+mn-lt"/>
            </a:endParaRPr>
          </a:p>
        </p:txBody>
      </p:sp>
      <p:sp>
        <p:nvSpPr>
          <p:cNvPr id="7" name="Rectangle 3"/>
          <p:cNvSpPr txBox="1">
            <a:spLocks noChangeArrowheads="1"/>
          </p:cNvSpPr>
          <p:nvPr/>
        </p:nvSpPr>
        <p:spPr bwMode="auto">
          <a:xfrm>
            <a:off x="990600" y="3614738"/>
            <a:ext cx="7010400" cy="528637"/>
          </a:xfrm>
          <a:prstGeom prst="rect">
            <a:avLst/>
          </a:prstGeom>
          <a:noFill/>
          <a:ln w="9525">
            <a:noFill/>
            <a:miter lim="800000"/>
            <a:headEnd/>
            <a:tailEnd/>
          </a:ln>
        </p:spPr>
        <p:txBody>
          <a:bodyPr/>
          <a:lstStyle/>
          <a:p>
            <a:pPr marL="342900" indent="-342900" algn="r" rtl="1">
              <a:spcBef>
                <a:spcPct val="20000"/>
              </a:spcBef>
              <a:buClr>
                <a:schemeClr val="accent1"/>
              </a:buClr>
              <a:buSzPct val="90000"/>
              <a:buFont typeface="Wingdings" pitchFamily="2" charset="2"/>
              <a:buChar char="v"/>
              <a:defRPr/>
            </a:pPr>
            <a:r>
              <a:rPr kumimoji="1" lang="fa-IR" sz="2800" kern="0" dirty="0">
                <a:latin typeface="+mn-lt"/>
                <a:cs typeface="B Nazanin" pitchFamily="2" charset="-78"/>
              </a:rPr>
              <a:t>گیگابایت</a:t>
            </a:r>
            <a:r>
              <a:rPr kumimoji="1" lang="en-US" sz="2800" kern="0" dirty="0">
                <a:latin typeface="+mn-lt"/>
                <a:cs typeface="B Nazanin" pitchFamily="2" charset="-78"/>
              </a:rPr>
              <a:t>               	               		GB </a:t>
            </a:r>
            <a:endParaRPr kumimoji="1" lang="en-US" sz="2800" kern="0" dirty="0">
              <a:latin typeface="+mn-lt"/>
            </a:endParaRPr>
          </a:p>
        </p:txBody>
      </p:sp>
      <p:sp>
        <p:nvSpPr>
          <p:cNvPr id="8" name="Rectangle 3"/>
          <p:cNvSpPr txBox="1">
            <a:spLocks noChangeArrowheads="1"/>
          </p:cNvSpPr>
          <p:nvPr/>
        </p:nvSpPr>
        <p:spPr bwMode="auto">
          <a:xfrm>
            <a:off x="990600" y="4071938"/>
            <a:ext cx="7010400" cy="528637"/>
          </a:xfrm>
          <a:prstGeom prst="rect">
            <a:avLst/>
          </a:prstGeom>
          <a:noFill/>
          <a:ln w="9525">
            <a:noFill/>
            <a:miter lim="800000"/>
            <a:headEnd/>
            <a:tailEnd/>
          </a:ln>
        </p:spPr>
        <p:txBody>
          <a:bodyPr/>
          <a:lstStyle/>
          <a:p>
            <a:pPr marL="342900" indent="-342900" algn="r" rtl="1">
              <a:spcBef>
                <a:spcPct val="20000"/>
              </a:spcBef>
              <a:buClr>
                <a:schemeClr val="accent1"/>
              </a:buClr>
              <a:buSzPct val="90000"/>
              <a:buFont typeface="Wingdings" pitchFamily="2" charset="2"/>
              <a:buChar char="v"/>
              <a:defRPr/>
            </a:pPr>
            <a:r>
              <a:rPr kumimoji="1" lang="fa-IR" sz="2800" kern="0" dirty="0">
                <a:latin typeface="+mn-lt"/>
                <a:cs typeface="B Nazanin" pitchFamily="2" charset="-78"/>
              </a:rPr>
              <a:t>ترابایت</a:t>
            </a:r>
            <a:r>
              <a:rPr kumimoji="1" lang="en-US" sz="2800" kern="0" dirty="0">
                <a:latin typeface="+mn-lt"/>
                <a:cs typeface="B Nazanin" pitchFamily="2" charset="-78"/>
              </a:rPr>
              <a:t>					TB </a:t>
            </a:r>
            <a:endParaRPr kumimoji="1" lang="en-US" sz="2800" kern="0" dirty="0">
              <a:latin typeface="+mn-lt"/>
            </a:endParaRPr>
          </a:p>
        </p:txBody>
      </p:sp>
      <p:sp>
        <p:nvSpPr>
          <p:cNvPr id="9" name="Rectangle 3"/>
          <p:cNvSpPr txBox="1">
            <a:spLocks noChangeArrowheads="1"/>
          </p:cNvSpPr>
          <p:nvPr/>
        </p:nvSpPr>
        <p:spPr bwMode="auto">
          <a:xfrm>
            <a:off x="990600" y="4543425"/>
            <a:ext cx="7010400" cy="528638"/>
          </a:xfrm>
          <a:prstGeom prst="rect">
            <a:avLst/>
          </a:prstGeom>
          <a:noFill/>
          <a:ln w="9525">
            <a:noFill/>
            <a:miter lim="800000"/>
            <a:headEnd/>
            <a:tailEnd/>
          </a:ln>
        </p:spPr>
        <p:txBody>
          <a:bodyPr/>
          <a:lstStyle/>
          <a:p>
            <a:pPr marL="342900" indent="-342900" algn="r" rtl="1">
              <a:spcBef>
                <a:spcPct val="20000"/>
              </a:spcBef>
              <a:buClr>
                <a:schemeClr val="accent1"/>
              </a:buClr>
              <a:buSzPct val="90000"/>
              <a:buFont typeface="Wingdings" pitchFamily="2" charset="2"/>
              <a:buChar char="v"/>
              <a:defRPr/>
            </a:pPr>
            <a:r>
              <a:rPr kumimoji="1" lang="fa-IR" sz="2800" kern="0" dirty="0">
                <a:latin typeface="+mn-lt"/>
                <a:cs typeface="B Nazanin" pitchFamily="2" charset="-78"/>
              </a:rPr>
              <a:t>پتابایت</a:t>
            </a:r>
            <a:r>
              <a:rPr kumimoji="1" lang="en-US" sz="2800" kern="0" dirty="0">
                <a:latin typeface="+mn-lt"/>
                <a:cs typeface="B Nazanin" pitchFamily="2" charset="-78"/>
              </a:rPr>
              <a:t>					PB </a:t>
            </a:r>
            <a:endParaRPr kumimoji="1" lang="en-US" sz="2800" kern="0" dirty="0">
              <a:latin typeface="+mn-lt"/>
            </a:endParaRPr>
          </a:p>
        </p:txBody>
      </p:sp>
      <p:sp>
        <p:nvSpPr>
          <p:cNvPr id="10" name="Rectangle 3"/>
          <p:cNvSpPr txBox="1">
            <a:spLocks noChangeArrowheads="1"/>
          </p:cNvSpPr>
          <p:nvPr/>
        </p:nvSpPr>
        <p:spPr bwMode="auto">
          <a:xfrm>
            <a:off x="990600" y="5072063"/>
            <a:ext cx="7010400" cy="528637"/>
          </a:xfrm>
          <a:prstGeom prst="rect">
            <a:avLst/>
          </a:prstGeom>
          <a:noFill/>
          <a:ln w="9525">
            <a:noFill/>
            <a:miter lim="800000"/>
            <a:headEnd/>
            <a:tailEnd/>
          </a:ln>
        </p:spPr>
        <p:txBody>
          <a:bodyPr/>
          <a:lstStyle/>
          <a:p>
            <a:pPr marL="342900" indent="-342900" algn="r" rtl="1">
              <a:spcBef>
                <a:spcPct val="20000"/>
              </a:spcBef>
              <a:buClr>
                <a:schemeClr val="accent1"/>
              </a:buClr>
              <a:buSzPct val="90000"/>
              <a:buFont typeface="Wingdings" pitchFamily="2" charset="2"/>
              <a:buChar char="v"/>
              <a:defRPr/>
            </a:pPr>
            <a:r>
              <a:rPr kumimoji="1" lang="fa-IR" sz="2800" kern="0" dirty="0">
                <a:latin typeface="+mn-lt"/>
                <a:cs typeface="B Nazanin" pitchFamily="2" charset="-78"/>
              </a:rPr>
              <a:t>اگزابایت</a:t>
            </a:r>
            <a:r>
              <a:rPr kumimoji="1" lang="en-US" sz="2800" kern="0" dirty="0">
                <a:latin typeface="+mn-lt"/>
                <a:cs typeface="B Nazanin" pitchFamily="2" charset="-78"/>
              </a:rPr>
              <a:t>				EB           </a:t>
            </a:r>
            <a:endParaRPr kumimoji="1" lang="en-US" sz="2800" kern="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up)">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up)">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up)">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up)">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up)">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up)">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wipe(up)">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wipe(up)">
                                      <p:cBhvr>
                                        <p:cTn id="4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P spid="4" grpId="0" build="p" autoUpdateAnimBg="0"/>
      <p:bldP spid="5" grpId="0" build="p" autoUpdateAnimBg="0"/>
      <p:bldP spid="6" grpId="0" build="p" autoUpdateAnimBg="0"/>
      <p:bldP spid="7" grpId="0" build="p" autoUpdateAnimBg="0"/>
      <p:bldP spid="8" grpId="0" build="p" autoUpdateAnimBg="0"/>
      <p:bldP spid="9" grpId="0" build="p" autoUpdateAnimBg="0"/>
      <p:bldP spid="10"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0600" y="457200"/>
            <a:ext cx="6938963" cy="1143000"/>
          </a:xfrm>
          <a:noFill/>
        </p:spPr>
        <p:txBody>
          <a:bodyPr lIns="92075" tIns="46038" rIns="92075" bIns="46038" anchor="b"/>
          <a:lstStyle/>
          <a:p>
            <a:pPr algn="ctr" rtl="1"/>
            <a:r>
              <a:rPr lang="fa-IR" smtClean="0">
                <a:solidFill>
                  <a:srgbClr val="7030A0"/>
                </a:solidFill>
                <a:cs typeface="B Koodak" pitchFamily="2" charset="-78"/>
              </a:rPr>
              <a:t>تعاریف</a:t>
            </a:r>
            <a:endParaRPr lang="en-US" smtClean="0">
              <a:solidFill>
                <a:srgbClr val="7030A0"/>
              </a:solidFill>
              <a:cs typeface="B Koodak" pitchFamily="2" charset="-78"/>
            </a:endParaRPr>
          </a:p>
        </p:txBody>
      </p:sp>
      <p:sp>
        <p:nvSpPr>
          <p:cNvPr id="7171" name="Rectangle 3"/>
          <p:cNvSpPr>
            <a:spLocks noGrp="1" noChangeArrowheads="1"/>
          </p:cNvSpPr>
          <p:nvPr>
            <p:ph idx="1"/>
          </p:nvPr>
        </p:nvSpPr>
        <p:spPr>
          <a:xfrm>
            <a:off x="357188" y="1828800"/>
            <a:ext cx="7715250" cy="4114800"/>
          </a:xfrm>
          <a:noFill/>
        </p:spPr>
        <p:txBody>
          <a:bodyPr lIns="92075" tIns="46038" rIns="92075" bIns="46038"/>
          <a:lstStyle/>
          <a:p>
            <a:pPr algn="justLow" rtl="1">
              <a:lnSpc>
                <a:spcPct val="200000"/>
              </a:lnSpc>
            </a:pPr>
            <a:r>
              <a:rPr lang="fa-IR" smtClean="0">
                <a:cs typeface="B Nazanin" pitchFamily="2" charset="-78"/>
              </a:rPr>
              <a:t>دستگاه خروجی(</a:t>
            </a:r>
            <a:r>
              <a:rPr lang="en-US" smtClean="0">
                <a:cs typeface="B Nazanin" pitchFamily="2" charset="-78"/>
              </a:rPr>
              <a:t>Output Device</a:t>
            </a:r>
            <a:r>
              <a:rPr lang="fa-IR" smtClean="0">
                <a:cs typeface="B Nazanin" pitchFamily="2" charset="-78"/>
              </a:rPr>
              <a:t>)</a:t>
            </a:r>
            <a:endParaRPr lang="en-US" smtClean="0">
              <a:cs typeface="B Nazanin" pitchFamily="2" charset="-78"/>
            </a:endParaRPr>
          </a:p>
          <a:p>
            <a:pPr algn="justLow" rtl="1">
              <a:lnSpc>
                <a:spcPct val="200000"/>
              </a:lnSpc>
            </a:pPr>
            <a:r>
              <a:rPr lang="fa-IR" smtClean="0">
                <a:cs typeface="B Nazanin" pitchFamily="2" charset="-78"/>
              </a:rPr>
              <a:t>حافظه(</a:t>
            </a:r>
            <a:r>
              <a:rPr lang="en-US" smtClean="0">
                <a:cs typeface="B Nazanin" pitchFamily="2" charset="-78"/>
              </a:rPr>
              <a:t>Storage</a:t>
            </a:r>
            <a:r>
              <a:rPr lang="fa-IR" smtClean="0">
                <a:cs typeface="B Nazanin" pitchFamily="2" charset="-78"/>
              </a:rPr>
              <a:t>)</a:t>
            </a:r>
            <a:endParaRPr lang="en-US" smtClean="0">
              <a:cs typeface="B Nazanin" pitchFamily="2" charset="-78"/>
            </a:endParaRPr>
          </a:p>
          <a:p>
            <a:pPr algn="justLow" rtl="1">
              <a:lnSpc>
                <a:spcPct val="200000"/>
              </a:lnSpc>
              <a:buFont typeface="Wingdings" pitchFamily="2" charset="2"/>
              <a:buNone/>
            </a:pPr>
            <a:endParaRPr lang="en-US" smtClean="0">
              <a:cs typeface="B Nazanin" pitchFamily="2" charset="-78"/>
            </a:endParaRP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fa-IR" smtClean="0"/>
              <a:t>واحدهای حافظه</a:t>
            </a:r>
            <a:endParaRPr lang="en-US" smtClean="0"/>
          </a:p>
        </p:txBody>
      </p:sp>
      <p:sp>
        <p:nvSpPr>
          <p:cNvPr id="20483" name="Rectangle 3"/>
          <p:cNvSpPr>
            <a:spLocks noGrp="1" noChangeArrowheads="1"/>
          </p:cNvSpPr>
          <p:nvPr>
            <p:ph idx="1"/>
          </p:nvPr>
        </p:nvSpPr>
        <p:spPr/>
        <p:txBody>
          <a:bodyPr/>
          <a:lstStyle/>
          <a:p>
            <a:r>
              <a:rPr lang="en-US" smtClean="0"/>
              <a:t>Units of measure</a:t>
            </a:r>
          </a:p>
          <a:p>
            <a:pPr lvl="1"/>
            <a:r>
              <a:rPr lang="en-US" smtClean="0"/>
              <a:t>All done relative to  a Byte (8 bits - 1 character)</a:t>
            </a:r>
          </a:p>
          <a:p>
            <a:pPr lvl="1"/>
            <a:r>
              <a:rPr lang="en-US" smtClean="0"/>
              <a:t>KB = Kilobyte - 1 thousand bytes (1024)</a:t>
            </a:r>
          </a:p>
          <a:p>
            <a:pPr lvl="1"/>
            <a:r>
              <a:rPr lang="en-US" smtClean="0"/>
              <a:t>MB = Megabyte - 1 million bytes (1,048,576)</a:t>
            </a:r>
          </a:p>
          <a:p>
            <a:pPr lvl="1"/>
            <a:r>
              <a:rPr lang="en-US" smtClean="0"/>
              <a:t>GB = Gigabyte - 1 billion bytes</a:t>
            </a:r>
          </a:p>
          <a:p>
            <a:pPr lvl="1"/>
            <a:r>
              <a:rPr lang="en-US" smtClean="0"/>
              <a:t>TB = Terabyte - 1 trillion bytes</a:t>
            </a:r>
          </a:p>
          <a:p>
            <a:r>
              <a:rPr lang="en-US" smtClean="0"/>
              <a:t>To understand how data is represented and stored on a diskette, see the slides titled Diskettes in the Additional Material at the end of this lecture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slide(fromBottom)">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slide(fromBottom)">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slide(fromBottom)">
                                      <p:cBhvr>
                                        <p:cTn id="17" dur="500"/>
                                        <p:tgtEl>
                                          <p:spTgt spid="20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slide(fromBottom)">
                                      <p:cBhvr>
                                        <p:cTn id="22" dur="500"/>
                                        <p:tgtEl>
                                          <p:spTgt spid="204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0483">
                                            <p:txEl>
                                              <p:pRg st="4" end="4"/>
                                            </p:txEl>
                                          </p:spTgt>
                                        </p:tgtEl>
                                        <p:attrNameLst>
                                          <p:attrName>style.visibility</p:attrName>
                                        </p:attrNameLst>
                                      </p:cBhvr>
                                      <p:to>
                                        <p:strVal val="visible"/>
                                      </p:to>
                                    </p:set>
                                    <p:animEffect transition="in" filter="slide(fromBottom)">
                                      <p:cBhvr>
                                        <p:cTn id="27" dur="500"/>
                                        <p:tgtEl>
                                          <p:spTgt spid="204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20483">
                                            <p:txEl>
                                              <p:pRg st="5" end="5"/>
                                            </p:txEl>
                                          </p:spTgt>
                                        </p:tgtEl>
                                        <p:attrNameLst>
                                          <p:attrName>style.visibility</p:attrName>
                                        </p:attrNameLst>
                                      </p:cBhvr>
                                      <p:to>
                                        <p:strVal val="visible"/>
                                      </p:to>
                                    </p:set>
                                    <p:animEffect transition="in" filter="slide(fromBottom)">
                                      <p:cBhvr>
                                        <p:cTn id="32" dur="500"/>
                                        <p:tgtEl>
                                          <p:spTgt spid="204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20483">
                                            <p:txEl>
                                              <p:pRg st="6" end="6"/>
                                            </p:txEl>
                                          </p:spTgt>
                                        </p:tgtEl>
                                        <p:attrNameLst>
                                          <p:attrName>style.visibility</p:attrName>
                                        </p:attrNameLst>
                                      </p:cBhvr>
                                      <p:to>
                                        <p:strVal val="visible"/>
                                      </p:to>
                                    </p:set>
                                    <p:animEffect transition="in" filter="slide(fromBottom)">
                                      <p:cBhvr>
                                        <p:cTn id="37" dur="500"/>
                                        <p:tgtEl>
                                          <p:spTgt spid="204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bldLvl="2"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ctr"/>
            <a:r>
              <a:rPr lang="fa-IR" smtClean="0">
                <a:solidFill>
                  <a:srgbClr val="7030A0"/>
                </a:solidFill>
                <a:cs typeface="B Nazanin" pitchFamily="2" charset="-78"/>
              </a:rPr>
              <a:t>سیستم اعداد</a:t>
            </a:r>
            <a:endParaRPr lang="en-US" smtClean="0">
              <a:solidFill>
                <a:srgbClr val="7030A0"/>
              </a:solidFill>
              <a:cs typeface="B Nazanin" pitchFamily="2" charset="-78"/>
            </a:endParaRPr>
          </a:p>
        </p:txBody>
      </p:sp>
      <p:sp>
        <p:nvSpPr>
          <p:cNvPr id="21507" name="Rectangle 3"/>
          <p:cNvSpPr>
            <a:spLocks noGrp="1" noChangeArrowheads="1"/>
          </p:cNvSpPr>
          <p:nvPr>
            <p:ph idx="1"/>
          </p:nvPr>
        </p:nvSpPr>
        <p:spPr>
          <a:xfrm>
            <a:off x="990600" y="1643063"/>
            <a:ext cx="7010400" cy="528637"/>
          </a:xfrm>
        </p:spPr>
        <p:txBody>
          <a:bodyPr/>
          <a:lstStyle/>
          <a:p>
            <a:pPr algn="r" rtl="1"/>
            <a:r>
              <a:rPr lang="fa-IR" smtClean="0">
                <a:cs typeface="B Nazanin" pitchFamily="2" charset="-78"/>
              </a:rPr>
              <a:t>دودویی-باینری                                     </a:t>
            </a:r>
            <a:r>
              <a:rPr lang="en-US" smtClean="0">
                <a:cs typeface="B Nazanin" pitchFamily="2" charset="-78"/>
              </a:rPr>
              <a:t>Binary   </a:t>
            </a:r>
            <a:endParaRPr lang="en-US" smtClean="0"/>
          </a:p>
        </p:txBody>
      </p:sp>
      <p:sp>
        <p:nvSpPr>
          <p:cNvPr id="4" name="Rectangle 3"/>
          <p:cNvSpPr txBox="1">
            <a:spLocks noChangeArrowheads="1"/>
          </p:cNvSpPr>
          <p:nvPr/>
        </p:nvSpPr>
        <p:spPr bwMode="auto">
          <a:xfrm>
            <a:off x="990600" y="2114550"/>
            <a:ext cx="7010400" cy="528638"/>
          </a:xfrm>
          <a:prstGeom prst="rect">
            <a:avLst/>
          </a:prstGeom>
          <a:noFill/>
          <a:ln w="9525">
            <a:noFill/>
            <a:miter lim="800000"/>
            <a:headEnd/>
            <a:tailEnd/>
          </a:ln>
        </p:spPr>
        <p:txBody>
          <a:bodyPr/>
          <a:lstStyle/>
          <a:p>
            <a:pPr marL="342900" indent="-342900" algn="r" rtl="1">
              <a:spcBef>
                <a:spcPct val="20000"/>
              </a:spcBef>
              <a:buClr>
                <a:schemeClr val="accent1"/>
              </a:buClr>
              <a:buSzPct val="90000"/>
              <a:buFont typeface="Wingdings" pitchFamily="2" charset="2"/>
              <a:buChar char="v"/>
              <a:defRPr/>
            </a:pPr>
            <a:r>
              <a:rPr kumimoji="1" lang="fa-IR" sz="2800" kern="0" dirty="0">
                <a:latin typeface="+mn-lt"/>
                <a:cs typeface="B Nazanin" pitchFamily="2" charset="-78"/>
              </a:rPr>
              <a:t>هشتدهی                                                  </a:t>
            </a:r>
            <a:r>
              <a:rPr kumimoji="1" lang="en-US" sz="2800" kern="0" dirty="0">
                <a:latin typeface="+mn-lt"/>
                <a:cs typeface="B Nazanin" pitchFamily="2" charset="-78"/>
              </a:rPr>
              <a:t>Octal</a:t>
            </a:r>
            <a:endParaRPr kumimoji="1" lang="en-US" sz="2800" kern="0" dirty="0">
              <a:latin typeface="+mn-lt"/>
            </a:endParaRPr>
          </a:p>
        </p:txBody>
      </p:sp>
      <p:sp>
        <p:nvSpPr>
          <p:cNvPr id="5" name="Rectangle 3"/>
          <p:cNvSpPr txBox="1">
            <a:spLocks noChangeArrowheads="1"/>
          </p:cNvSpPr>
          <p:nvPr/>
        </p:nvSpPr>
        <p:spPr bwMode="auto">
          <a:xfrm>
            <a:off x="1000125" y="2571750"/>
            <a:ext cx="7010400" cy="528638"/>
          </a:xfrm>
          <a:prstGeom prst="rect">
            <a:avLst/>
          </a:prstGeom>
          <a:noFill/>
          <a:ln w="9525">
            <a:noFill/>
            <a:miter lim="800000"/>
            <a:headEnd/>
            <a:tailEnd/>
          </a:ln>
        </p:spPr>
        <p:txBody>
          <a:bodyPr/>
          <a:lstStyle/>
          <a:p>
            <a:pPr marL="342900" indent="-342900" algn="r" rtl="1">
              <a:spcBef>
                <a:spcPct val="20000"/>
              </a:spcBef>
              <a:buClr>
                <a:schemeClr val="accent1"/>
              </a:buClr>
              <a:buSzPct val="90000"/>
              <a:buFont typeface="Wingdings" pitchFamily="2" charset="2"/>
              <a:buChar char="v"/>
              <a:defRPr/>
            </a:pPr>
            <a:r>
              <a:rPr kumimoji="1" lang="fa-IR" sz="2800" kern="0" dirty="0">
                <a:latin typeface="+mn-lt"/>
                <a:cs typeface="B Nazanin" pitchFamily="2" charset="-78"/>
              </a:rPr>
              <a:t>دهدهی</a:t>
            </a:r>
            <a:r>
              <a:rPr kumimoji="1" lang="en-US" sz="2800" kern="0" dirty="0">
                <a:latin typeface="+mn-lt"/>
                <a:cs typeface="B Nazanin" pitchFamily="2" charset="-78"/>
              </a:rPr>
              <a:t>		Decimal                            </a:t>
            </a:r>
            <a:endParaRPr kumimoji="1" lang="en-US" sz="2800" kern="0" dirty="0">
              <a:latin typeface="+mn-lt"/>
            </a:endParaRPr>
          </a:p>
        </p:txBody>
      </p:sp>
      <p:sp>
        <p:nvSpPr>
          <p:cNvPr id="6" name="Rectangle 3"/>
          <p:cNvSpPr txBox="1">
            <a:spLocks noChangeArrowheads="1"/>
          </p:cNvSpPr>
          <p:nvPr/>
        </p:nvSpPr>
        <p:spPr bwMode="auto">
          <a:xfrm>
            <a:off x="1000125" y="3071813"/>
            <a:ext cx="7010400" cy="528637"/>
          </a:xfrm>
          <a:prstGeom prst="rect">
            <a:avLst/>
          </a:prstGeom>
          <a:noFill/>
          <a:ln w="9525">
            <a:noFill/>
            <a:miter lim="800000"/>
            <a:headEnd/>
            <a:tailEnd/>
          </a:ln>
        </p:spPr>
        <p:txBody>
          <a:bodyPr/>
          <a:lstStyle/>
          <a:p>
            <a:pPr marL="342900" indent="-342900" algn="r" rtl="1">
              <a:spcBef>
                <a:spcPct val="20000"/>
              </a:spcBef>
              <a:buClr>
                <a:schemeClr val="accent1"/>
              </a:buClr>
              <a:buSzPct val="90000"/>
              <a:buFont typeface="Wingdings" pitchFamily="2" charset="2"/>
              <a:buChar char="v"/>
              <a:defRPr/>
            </a:pPr>
            <a:r>
              <a:rPr kumimoji="1" lang="fa-IR" sz="2800" kern="0" dirty="0">
                <a:latin typeface="+mn-lt"/>
                <a:cs typeface="B Nazanin" pitchFamily="2" charset="-78"/>
              </a:rPr>
              <a:t>شانزدهی                                      </a:t>
            </a:r>
            <a:r>
              <a:rPr kumimoji="1" lang="en-US" sz="2800" kern="0" dirty="0">
                <a:latin typeface="+mn-lt"/>
                <a:cs typeface="B Nazanin" pitchFamily="2" charset="-78"/>
              </a:rPr>
              <a:t>Ex. Decimal </a:t>
            </a:r>
            <a:endParaRPr kumimoji="1" lang="en-US" sz="2800" kern="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up)">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up)">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up)">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up)">
                                      <p:cBhvr>
                                        <p:cTn id="2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P spid="4" grpId="0" build="p" autoUpdateAnimBg="0"/>
      <p:bldP spid="5" grpId="0" build="p" autoUpdateAnimBg="0"/>
      <p:bldP spid="6"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ctr"/>
            <a:r>
              <a:rPr lang="fa-IR" smtClean="0">
                <a:solidFill>
                  <a:srgbClr val="7030A0"/>
                </a:solidFill>
                <a:cs typeface="B Nazanin" pitchFamily="2" charset="-78"/>
              </a:rPr>
              <a:t>تبدیل سیستم اعداد</a:t>
            </a:r>
            <a:endParaRPr lang="en-US" smtClean="0">
              <a:solidFill>
                <a:srgbClr val="7030A0"/>
              </a:solidFill>
              <a:cs typeface="B Nazanin" pitchFamily="2" charset="-78"/>
            </a:endParaRPr>
          </a:p>
        </p:txBody>
      </p:sp>
      <p:sp>
        <p:nvSpPr>
          <p:cNvPr id="21507" name="Rectangle 3"/>
          <p:cNvSpPr>
            <a:spLocks noGrp="1" noChangeArrowheads="1"/>
          </p:cNvSpPr>
          <p:nvPr>
            <p:ph idx="1"/>
          </p:nvPr>
        </p:nvSpPr>
        <p:spPr>
          <a:xfrm>
            <a:off x="990600" y="1643063"/>
            <a:ext cx="7010400" cy="1428750"/>
          </a:xfrm>
        </p:spPr>
        <p:txBody>
          <a:bodyPr/>
          <a:lstStyle/>
          <a:p>
            <a:pPr algn="r" rtl="1"/>
            <a:r>
              <a:rPr lang="fa-IR" smtClean="0">
                <a:cs typeface="B Nazanin" pitchFamily="2" charset="-78"/>
              </a:rPr>
              <a:t>برای تبدیل مبنای 10 به کلیه مبناها از تقسیمات متوالی استفاده میشود.</a:t>
            </a:r>
            <a:endParaRPr lang="en-US" smtClean="0"/>
          </a:p>
        </p:txBody>
      </p:sp>
      <p:sp>
        <p:nvSpPr>
          <p:cNvPr id="5" name="Rectangle 3"/>
          <p:cNvSpPr txBox="1">
            <a:spLocks noChangeArrowheads="1"/>
          </p:cNvSpPr>
          <p:nvPr/>
        </p:nvSpPr>
        <p:spPr bwMode="auto">
          <a:xfrm>
            <a:off x="1000125" y="2643188"/>
            <a:ext cx="7010400" cy="1214437"/>
          </a:xfrm>
          <a:prstGeom prst="rect">
            <a:avLst/>
          </a:prstGeom>
          <a:noFill/>
          <a:ln w="9525">
            <a:noFill/>
            <a:miter lim="800000"/>
            <a:headEnd/>
            <a:tailEnd/>
          </a:ln>
        </p:spPr>
        <p:txBody>
          <a:bodyPr/>
          <a:lstStyle/>
          <a:p>
            <a:pPr marL="342900" indent="-342900" algn="r" rtl="1">
              <a:spcBef>
                <a:spcPct val="20000"/>
              </a:spcBef>
              <a:buClr>
                <a:schemeClr val="accent1"/>
              </a:buClr>
              <a:buSzPct val="90000"/>
              <a:buFont typeface="Wingdings" pitchFamily="2" charset="2"/>
              <a:buChar char="v"/>
              <a:defRPr/>
            </a:pPr>
            <a:r>
              <a:rPr kumimoji="1" lang="fa-IR" sz="2800" kern="0" dirty="0">
                <a:latin typeface="+mn-lt"/>
                <a:cs typeface="B Nazanin" pitchFamily="2" charset="-78"/>
              </a:rPr>
              <a:t>برای تبدیل مبنای دو به مبنای ده از مجموع ضرایب توانها استفاده می شود.</a:t>
            </a:r>
            <a:endParaRPr kumimoji="1" lang="en-US" sz="2800" kern="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up)">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P spid="5"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ctr"/>
            <a:r>
              <a:rPr lang="fa-IR" smtClean="0">
                <a:solidFill>
                  <a:srgbClr val="7030A0"/>
                </a:solidFill>
                <a:cs typeface="B Nazanin" pitchFamily="2" charset="-78"/>
              </a:rPr>
              <a:t>معرفی مادربورد</a:t>
            </a:r>
            <a:endParaRPr lang="en-US" smtClean="0">
              <a:solidFill>
                <a:srgbClr val="7030A0"/>
              </a:solidFill>
              <a:cs typeface="B Nazanin" pitchFamily="2" charset="-78"/>
            </a:endParaRPr>
          </a:p>
        </p:txBody>
      </p:sp>
      <p:sp>
        <p:nvSpPr>
          <p:cNvPr id="21507" name="Rectangle 3"/>
          <p:cNvSpPr>
            <a:spLocks noGrp="1" noChangeArrowheads="1"/>
          </p:cNvSpPr>
          <p:nvPr>
            <p:ph idx="1"/>
          </p:nvPr>
        </p:nvSpPr>
        <p:spPr>
          <a:xfrm>
            <a:off x="990600" y="1643063"/>
            <a:ext cx="7010400" cy="1928812"/>
          </a:xfrm>
        </p:spPr>
        <p:txBody>
          <a:bodyPr/>
          <a:lstStyle/>
          <a:p>
            <a:pPr algn="just" rtl="1">
              <a:lnSpc>
                <a:spcPct val="150000"/>
              </a:lnSpc>
            </a:pPr>
            <a:r>
              <a:rPr lang="fa-IR" smtClean="0">
                <a:cs typeface="B Nazanin" pitchFamily="2" charset="-78"/>
              </a:rPr>
              <a:t>بورد اصلی یکی از مهمترین اجزای سخت افزاری در کامپیوترها بوده که کیفیت آن تعیین کننده قدرت و توانمندی سیستم محسوب می شود.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up)">
                                      <p:cBhvr>
                                        <p:cTn id="7" dur="500"/>
                                        <p:tgtEl>
                                          <p:spTgt spid="215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ctr"/>
            <a:r>
              <a:rPr lang="fa-IR" smtClean="0">
                <a:solidFill>
                  <a:srgbClr val="7030A0"/>
                </a:solidFill>
                <a:cs typeface="B Nazanin" pitchFamily="2" charset="-78"/>
              </a:rPr>
              <a:t>اجزای مادربورد</a:t>
            </a:r>
            <a:endParaRPr lang="en-US" smtClean="0">
              <a:solidFill>
                <a:srgbClr val="7030A0"/>
              </a:solidFill>
              <a:cs typeface="B Nazanin" pitchFamily="2" charset="-78"/>
            </a:endParaRPr>
          </a:p>
        </p:txBody>
      </p:sp>
      <p:sp>
        <p:nvSpPr>
          <p:cNvPr id="21507" name="Rectangle 3"/>
          <p:cNvSpPr>
            <a:spLocks noGrp="1" noChangeArrowheads="1"/>
          </p:cNvSpPr>
          <p:nvPr>
            <p:ph idx="1"/>
          </p:nvPr>
        </p:nvSpPr>
        <p:spPr>
          <a:xfrm>
            <a:off x="285750" y="1785938"/>
            <a:ext cx="8081963" cy="4572000"/>
          </a:xfrm>
        </p:spPr>
        <p:txBody>
          <a:bodyPr/>
          <a:lstStyle/>
          <a:p>
            <a:pPr algn="r" rtl="1">
              <a:buFont typeface="Wingdings" pitchFamily="2" charset="2"/>
              <a:buNone/>
            </a:pPr>
            <a:r>
              <a:rPr lang="fa-IR" sz="2500" smtClean="0">
                <a:cs typeface="B Nazanin" pitchFamily="2" charset="-78"/>
              </a:rPr>
              <a:t>محل نصب </a:t>
            </a:r>
            <a:r>
              <a:rPr lang="en-US" sz="2500" smtClean="0">
                <a:cs typeface="B Nazanin" pitchFamily="2" charset="-78"/>
              </a:rPr>
              <a:t>RAM . </a:t>
            </a:r>
            <a:r>
              <a:rPr lang="fa-IR" sz="2500" smtClean="0">
                <a:cs typeface="B Nazanin" pitchFamily="2" charset="-78"/>
              </a:rPr>
              <a:t>اين اسلات، با دو عدد چفت در كنار خود وظيفه نگهداشتن رم را بر عهده دارد.</a:t>
            </a:r>
            <a:br>
              <a:rPr lang="fa-IR" sz="2500" smtClean="0">
                <a:cs typeface="B Nazanin" pitchFamily="2" charset="-78"/>
              </a:rPr>
            </a:br>
            <a:r>
              <a:rPr lang="fa-IR" sz="2500" smtClean="0">
                <a:cs typeface="B Nazanin" pitchFamily="2" charset="-78"/>
              </a:rPr>
              <a:t>امروزه رم ها نيز داراي دو مدل </a:t>
            </a:r>
            <a:r>
              <a:rPr lang="en-US" sz="2500" smtClean="0">
                <a:cs typeface="B Nazanin" pitchFamily="2" charset="-78"/>
              </a:rPr>
              <a:t>SD </a:t>
            </a:r>
            <a:r>
              <a:rPr lang="fa-IR" sz="2500" smtClean="0">
                <a:cs typeface="B Nazanin" pitchFamily="2" charset="-78"/>
              </a:rPr>
              <a:t>و </a:t>
            </a:r>
            <a:r>
              <a:rPr lang="en-US" sz="2500" smtClean="0">
                <a:cs typeface="B Nazanin" pitchFamily="2" charset="-78"/>
              </a:rPr>
              <a:t>DDR </a:t>
            </a:r>
            <a:r>
              <a:rPr lang="fa-IR" sz="2500" smtClean="0">
                <a:cs typeface="B Nazanin" pitchFamily="2" charset="-78"/>
              </a:rPr>
              <a:t>مي باشند و مشخصه ظاهري آنها شياري كه بر روي آن قرار دارد مي باشد.اگر بر روي برد رم ، يك شيار وجود داشت رم از نوع </a:t>
            </a:r>
            <a:r>
              <a:rPr lang="en-US" sz="2500" smtClean="0">
                <a:cs typeface="B Nazanin" pitchFamily="2" charset="-78"/>
              </a:rPr>
              <a:t>DDR </a:t>
            </a:r>
            <a:r>
              <a:rPr lang="fa-IR" sz="2500" smtClean="0">
                <a:cs typeface="B Nazanin" pitchFamily="2" charset="-78"/>
              </a:rPr>
              <a:t>است در غير اينصورت از نوع قديمي تر ، يعني </a:t>
            </a:r>
            <a:r>
              <a:rPr lang="en-US" sz="2500" smtClean="0">
                <a:cs typeface="B Nazanin" pitchFamily="2" charset="-78"/>
              </a:rPr>
              <a:t>SD </a:t>
            </a:r>
            <a:r>
              <a:rPr lang="fa-IR" sz="2500" smtClean="0">
                <a:cs typeface="B Nazanin" pitchFamily="2" charset="-78"/>
              </a:rPr>
              <a:t>مي‌باشد.</a:t>
            </a:r>
            <a:br>
              <a:rPr lang="fa-IR" sz="2500" smtClean="0">
                <a:cs typeface="B Nazanin" pitchFamily="2" charset="-78"/>
              </a:rPr>
            </a:br>
            <a:r>
              <a:rPr lang="fa-IR" sz="2500" smtClean="0">
                <a:cs typeface="B Nazanin" pitchFamily="2" charset="-78"/>
              </a:rPr>
              <a:t>طبيعي است مادربرد مخصوص اين دو نوع نيز متفاوت است و هر كدام رم خاص خود را پشتيباني مي كند. لازم به ذكر است كه تمام ماردبردهاي موجود از رم هاي نوع </a:t>
            </a:r>
            <a:r>
              <a:rPr lang="en-US" sz="2500" smtClean="0">
                <a:cs typeface="B Nazanin" pitchFamily="2" charset="-78"/>
              </a:rPr>
              <a:t>DDR </a:t>
            </a:r>
            <a:r>
              <a:rPr lang="fa-IR" sz="2500" smtClean="0">
                <a:cs typeface="B Nazanin" pitchFamily="2" charset="-78"/>
              </a:rPr>
              <a:t>و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up)">
                                      <p:cBhvr>
                                        <p:cTn id="7" dur="500"/>
                                        <p:tgtEl>
                                          <p:spTgt spid="215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mtClean="0"/>
              <a:t>Hardware Devices</a:t>
            </a:r>
            <a:endParaRPr lang="fr-FR" smtClean="0"/>
          </a:p>
        </p:txBody>
      </p:sp>
      <p:sp>
        <p:nvSpPr>
          <p:cNvPr id="49155" name="Rectangle 19"/>
          <p:cNvSpPr>
            <a:spLocks noChangeArrowheads="1"/>
          </p:cNvSpPr>
          <p:nvPr/>
        </p:nvSpPr>
        <p:spPr bwMode="auto">
          <a:xfrm>
            <a:off x="990600" y="533400"/>
            <a:ext cx="7924800" cy="685800"/>
          </a:xfrm>
          <a:prstGeom prst="rect">
            <a:avLst/>
          </a:prstGeom>
          <a:noFill/>
          <a:ln w="9525">
            <a:noFill/>
            <a:miter lim="800000"/>
            <a:headEnd/>
            <a:tailEnd/>
          </a:ln>
        </p:spPr>
        <p:txBody>
          <a:bodyPr lIns="92075" tIns="46038" rIns="92075" bIns="46038" anchor="ctr"/>
          <a:lstStyle/>
          <a:p>
            <a:endParaRPr kumimoji="1" lang="fr-FR" sz="4400">
              <a:solidFill>
                <a:schemeClr val="tx2"/>
              </a:solidFill>
            </a:endParaRPr>
          </a:p>
        </p:txBody>
      </p:sp>
      <p:sp>
        <p:nvSpPr>
          <p:cNvPr id="49156" name="Oval 26"/>
          <p:cNvSpPr>
            <a:spLocks noChangeArrowheads="1"/>
          </p:cNvSpPr>
          <p:nvPr/>
        </p:nvSpPr>
        <p:spPr bwMode="auto">
          <a:xfrm>
            <a:off x="3733800" y="5486400"/>
            <a:ext cx="95250" cy="95250"/>
          </a:xfrm>
          <a:prstGeom prst="ellipse">
            <a:avLst/>
          </a:prstGeom>
          <a:solidFill>
            <a:schemeClr val="hlink"/>
          </a:solidFill>
          <a:ln w="12700">
            <a:solidFill>
              <a:schemeClr val="bg2"/>
            </a:solidFill>
            <a:round/>
            <a:headEnd/>
            <a:tailEnd/>
          </a:ln>
        </p:spPr>
        <p:txBody>
          <a:bodyPr wrap="none" anchor="ctr"/>
          <a:lstStyle/>
          <a:p>
            <a:endParaRPr lang="en-US"/>
          </a:p>
        </p:txBody>
      </p:sp>
      <p:sp>
        <p:nvSpPr>
          <p:cNvPr id="49157" name="Oval 27"/>
          <p:cNvSpPr>
            <a:spLocks noChangeArrowheads="1"/>
          </p:cNvSpPr>
          <p:nvPr/>
        </p:nvSpPr>
        <p:spPr bwMode="auto">
          <a:xfrm>
            <a:off x="3736975" y="5724525"/>
            <a:ext cx="95250" cy="95250"/>
          </a:xfrm>
          <a:prstGeom prst="ellipse">
            <a:avLst/>
          </a:prstGeom>
          <a:solidFill>
            <a:schemeClr val="hlink"/>
          </a:solidFill>
          <a:ln w="12700">
            <a:solidFill>
              <a:schemeClr val="bg2"/>
            </a:solidFill>
            <a:round/>
            <a:headEnd/>
            <a:tailEnd/>
          </a:ln>
        </p:spPr>
        <p:txBody>
          <a:bodyPr wrap="none" anchor="ctr"/>
          <a:lstStyle/>
          <a:p>
            <a:endParaRPr lang="en-US"/>
          </a:p>
        </p:txBody>
      </p:sp>
      <p:sp>
        <p:nvSpPr>
          <p:cNvPr id="49158" name="Oval 28"/>
          <p:cNvSpPr>
            <a:spLocks noChangeArrowheads="1"/>
          </p:cNvSpPr>
          <p:nvPr/>
        </p:nvSpPr>
        <p:spPr bwMode="auto">
          <a:xfrm>
            <a:off x="3736975" y="5965825"/>
            <a:ext cx="95250" cy="95250"/>
          </a:xfrm>
          <a:prstGeom prst="ellipse">
            <a:avLst/>
          </a:prstGeom>
          <a:solidFill>
            <a:schemeClr val="hlink"/>
          </a:solidFill>
          <a:ln w="12700">
            <a:solidFill>
              <a:schemeClr val="bg2"/>
            </a:solidFill>
            <a:round/>
            <a:headEnd/>
            <a:tailEnd/>
          </a:ln>
        </p:spPr>
        <p:txBody>
          <a:bodyPr wrap="none" anchor="ctr"/>
          <a:lstStyle/>
          <a:p>
            <a:endParaRPr lang="en-US"/>
          </a:p>
        </p:txBody>
      </p:sp>
      <p:sp>
        <p:nvSpPr>
          <p:cNvPr id="49159" name="Rectangle 30"/>
          <p:cNvSpPr>
            <a:spLocks noChangeArrowheads="1"/>
          </p:cNvSpPr>
          <p:nvPr/>
        </p:nvSpPr>
        <p:spPr bwMode="auto">
          <a:xfrm>
            <a:off x="3048000" y="1905000"/>
            <a:ext cx="1447800" cy="381000"/>
          </a:xfrm>
          <a:prstGeom prst="rect">
            <a:avLst/>
          </a:prstGeom>
          <a:noFill/>
          <a:ln w="12700">
            <a:solidFill>
              <a:schemeClr val="tx1"/>
            </a:solidFill>
            <a:miter lim="800000"/>
            <a:headEnd type="none" w="sm" len="sm"/>
            <a:tailEnd type="none" w="sm" len="sm"/>
          </a:ln>
        </p:spPr>
        <p:txBody>
          <a:bodyPr wrap="none" anchor="ctr"/>
          <a:lstStyle/>
          <a:p>
            <a:endParaRPr lang="en-US"/>
          </a:p>
        </p:txBody>
      </p:sp>
      <p:sp>
        <p:nvSpPr>
          <p:cNvPr id="49160" name="Rectangle 31"/>
          <p:cNvSpPr>
            <a:spLocks noChangeArrowheads="1"/>
          </p:cNvSpPr>
          <p:nvPr/>
        </p:nvSpPr>
        <p:spPr bwMode="auto">
          <a:xfrm>
            <a:off x="3048000" y="2286000"/>
            <a:ext cx="1447800" cy="381000"/>
          </a:xfrm>
          <a:prstGeom prst="rect">
            <a:avLst/>
          </a:prstGeom>
          <a:noFill/>
          <a:ln w="12700">
            <a:solidFill>
              <a:schemeClr val="tx1"/>
            </a:solidFill>
            <a:miter lim="800000"/>
            <a:headEnd type="none" w="sm" len="sm"/>
            <a:tailEnd type="none" w="sm" len="sm"/>
          </a:ln>
        </p:spPr>
        <p:txBody>
          <a:bodyPr wrap="none" anchor="ctr"/>
          <a:lstStyle/>
          <a:p>
            <a:endParaRPr lang="en-US"/>
          </a:p>
        </p:txBody>
      </p:sp>
      <p:sp>
        <p:nvSpPr>
          <p:cNvPr id="49161" name="Rectangle 32"/>
          <p:cNvSpPr>
            <a:spLocks noChangeArrowheads="1"/>
          </p:cNvSpPr>
          <p:nvPr/>
        </p:nvSpPr>
        <p:spPr bwMode="auto">
          <a:xfrm>
            <a:off x="3048000" y="2667000"/>
            <a:ext cx="1447800" cy="381000"/>
          </a:xfrm>
          <a:prstGeom prst="rect">
            <a:avLst/>
          </a:prstGeom>
          <a:noFill/>
          <a:ln w="12700">
            <a:solidFill>
              <a:schemeClr val="tx1"/>
            </a:solidFill>
            <a:miter lim="800000"/>
            <a:headEnd type="none" w="sm" len="sm"/>
            <a:tailEnd type="none" w="sm" len="sm"/>
          </a:ln>
        </p:spPr>
        <p:txBody>
          <a:bodyPr wrap="none" anchor="ctr"/>
          <a:lstStyle/>
          <a:p>
            <a:endParaRPr lang="en-US"/>
          </a:p>
        </p:txBody>
      </p:sp>
      <p:sp>
        <p:nvSpPr>
          <p:cNvPr id="49162" name="Rectangle 33"/>
          <p:cNvSpPr>
            <a:spLocks noChangeArrowheads="1"/>
          </p:cNvSpPr>
          <p:nvPr/>
        </p:nvSpPr>
        <p:spPr bwMode="auto">
          <a:xfrm>
            <a:off x="3048000" y="3048000"/>
            <a:ext cx="1447800" cy="381000"/>
          </a:xfrm>
          <a:prstGeom prst="rect">
            <a:avLst/>
          </a:prstGeom>
          <a:noFill/>
          <a:ln w="12700">
            <a:solidFill>
              <a:schemeClr val="tx1"/>
            </a:solidFill>
            <a:miter lim="800000"/>
            <a:headEnd type="none" w="sm" len="sm"/>
            <a:tailEnd type="none" w="sm" len="sm"/>
          </a:ln>
        </p:spPr>
        <p:txBody>
          <a:bodyPr wrap="none" anchor="ctr"/>
          <a:lstStyle/>
          <a:p>
            <a:endParaRPr lang="en-US"/>
          </a:p>
        </p:txBody>
      </p:sp>
      <p:sp>
        <p:nvSpPr>
          <p:cNvPr id="49163" name="Rectangle 34"/>
          <p:cNvSpPr>
            <a:spLocks noChangeArrowheads="1"/>
          </p:cNvSpPr>
          <p:nvPr/>
        </p:nvSpPr>
        <p:spPr bwMode="auto">
          <a:xfrm>
            <a:off x="3048000" y="3429000"/>
            <a:ext cx="1447800" cy="381000"/>
          </a:xfrm>
          <a:prstGeom prst="rect">
            <a:avLst/>
          </a:prstGeom>
          <a:noFill/>
          <a:ln w="12700">
            <a:solidFill>
              <a:schemeClr val="tx1"/>
            </a:solidFill>
            <a:miter lim="800000"/>
            <a:headEnd type="none" w="sm" len="sm"/>
            <a:tailEnd type="none" w="sm" len="sm"/>
          </a:ln>
        </p:spPr>
        <p:txBody>
          <a:bodyPr wrap="none" anchor="ctr"/>
          <a:lstStyle/>
          <a:p>
            <a:endParaRPr lang="en-US"/>
          </a:p>
        </p:txBody>
      </p:sp>
      <p:sp>
        <p:nvSpPr>
          <p:cNvPr id="49164" name="Rectangle 35"/>
          <p:cNvSpPr>
            <a:spLocks noChangeArrowheads="1"/>
          </p:cNvSpPr>
          <p:nvPr/>
        </p:nvSpPr>
        <p:spPr bwMode="auto">
          <a:xfrm>
            <a:off x="3048000" y="3810000"/>
            <a:ext cx="1447800" cy="381000"/>
          </a:xfrm>
          <a:prstGeom prst="rect">
            <a:avLst/>
          </a:prstGeom>
          <a:noFill/>
          <a:ln w="12700">
            <a:solidFill>
              <a:schemeClr val="tx1"/>
            </a:solidFill>
            <a:miter lim="800000"/>
            <a:headEnd type="none" w="sm" len="sm"/>
            <a:tailEnd type="none" w="sm" len="sm"/>
          </a:ln>
        </p:spPr>
        <p:txBody>
          <a:bodyPr wrap="none" anchor="ctr"/>
          <a:lstStyle/>
          <a:p>
            <a:endParaRPr lang="en-US"/>
          </a:p>
        </p:txBody>
      </p:sp>
      <p:sp>
        <p:nvSpPr>
          <p:cNvPr id="49165" name="Rectangle 36"/>
          <p:cNvSpPr>
            <a:spLocks noChangeArrowheads="1"/>
          </p:cNvSpPr>
          <p:nvPr/>
        </p:nvSpPr>
        <p:spPr bwMode="auto">
          <a:xfrm>
            <a:off x="3048000" y="4191000"/>
            <a:ext cx="1447800" cy="381000"/>
          </a:xfrm>
          <a:prstGeom prst="rect">
            <a:avLst/>
          </a:prstGeom>
          <a:noFill/>
          <a:ln w="12700">
            <a:solidFill>
              <a:schemeClr val="tx1"/>
            </a:solidFill>
            <a:miter lim="800000"/>
            <a:headEnd type="none" w="sm" len="sm"/>
            <a:tailEnd type="none" w="sm" len="sm"/>
          </a:ln>
        </p:spPr>
        <p:txBody>
          <a:bodyPr wrap="none" anchor="ctr"/>
          <a:lstStyle/>
          <a:p>
            <a:endParaRPr lang="en-US"/>
          </a:p>
        </p:txBody>
      </p:sp>
      <p:sp>
        <p:nvSpPr>
          <p:cNvPr id="49166" name="Rectangle 37"/>
          <p:cNvSpPr>
            <a:spLocks noChangeArrowheads="1"/>
          </p:cNvSpPr>
          <p:nvPr/>
        </p:nvSpPr>
        <p:spPr bwMode="auto">
          <a:xfrm>
            <a:off x="3048000" y="4572000"/>
            <a:ext cx="1447800" cy="381000"/>
          </a:xfrm>
          <a:prstGeom prst="rect">
            <a:avLst/>
          </a:prstGeom>
          <a:noFill/>
          <a:ln w="12700">
            <a:solidFill>
              <a:schemeClr val="tx1"/>
            </a:solidFill>
            <a:miter lim="800000"/>
            <a:headEnd type="none" w="sm" len="sm"/>
            <a:tailEnd type="none" w="sm" len="sm"/>
          </a:ln>
        </p:spPr>
        <p:txBody>
          <a:bodyPr wrap="none" anchor="ctr"/>
          <a:lstStyle/>
          <a:p>
            <a:endParaRPr lang="en-US"/>
          </a:p>
        </p:txBody>
      </p:sp>
      <p:sp>
        <p:nvSpPr>
          <p:cNvPr id="49167" name="Rectangle 38"/>
          <p:cNvSpPr>
            <a:spLocks noChangeArrowheads="1"/>
          </p:cNvSpPr>
          <p:nvPr/>
        </p:nvSpPr>
        <p:spPr bwMode="auto">
          <a:xfrm>
            <a:off x="3048000" y="4953000"/>
            <a:ext cx="1447800" cy="381000"/>
          </a:xfrm>
          <a:prstGeom prst="rect">
            <a:avLst/>
          </a:prstGeom>
          <a:noFill/>
          <a:ln w="12700">
            <a:solidFill>
              <a:schemeClr val="tx1"/>
            </a:solidFill>
            <a:miter lim="800000"/>
            <a:headEnd type="none" w="sm" len="sm"/>
            <a:tailEnd type="none" w="sm" len="sm"/>
          </a:ln>
        </p:spPr>
        <p:txBody>
          <a:bodyPr wrap="none" anchor="ctr"/>
          <a:lstStyle/>
          <a:p>
            <a:endParaRPr lang="en-US"/>
          </a:p>
        </p:txBody>
      </p:sp>
      <p:sp>
        <p:nvSpPr>
          <p:cNvPr id="49168" name="Rectangle 39"/>
          <p:cNvSpPr>
            <a:spLocks noChangeArrowheads="1"/>
          </p:cNvSpPr>
          <p:nvPr/>
        </p:nvSpPr>
        <p:spPr bwMode="auto">
          <a:xfrm>
            <a:off x="1447800" y="1524000"/>
            <a:ext cx="1600200" cy="3816350"/>
          </a:xfrm>
          <a:prstGeom prst="rect">
            <a:avLst/>
          </a:prstGeom>
          <a:noFill/>
          <a:ln w="9525">
            <a:noFill/>
            <a:miter lim="800000"/>
            <a:headEnd/>
            <a:tailEnd/>
          </a:ln>
        </p:spPr>
        <p:txBody>
          <a:bodyPr lIns="92075" tIns="46038" rIns="92075" bIns="46038">
            <a:spAutoFit/>
          </a:bodyPr>
          <a:lstStyle/>
          <a:p>
            <a:pPr algn="ctr"/>
            <a:r>
              <a:rPr lang="en-US" b="1">
                <a:solidFill>
                  <a:schemeClr val="accent2"/>
                </a:solidFill>
                <a:latin typeface="Arial Unicode MS" pitchFamily="34" charset="-128"/>
              </a:rPr>
              <a:t>Address</a:t>
            </a:r>
          </a:p>
          <a:p>
            <a:pPr algn="ctr"/>
            <a:r>
              <a:rPr lang="en-US" b="1">
                <a:solidFill>
                  <a:schemeClr val="folHlink"/>
                </a:solidFill>
                <a:latin typeface="Arial Unicode MS" pitchFamily="34" charset="-128"/>
              </a:rPr>
              <a:t>9278</a:t>
            </a:r>
          </a:p>
          <a:p>
            <a:pPr algn="ctr"/>
            <a:r>
              <a:rPr lang="en-US" b="1">
                <a:solidFill>
                  <a:schemeClr val="folHlink"/>
                </a:solidFill>
                <a:latin typeface="Arial Unicode MS" pitchFamily="34" charset="-128"/>
              </a:rPr>
              <a:t>9279</a:t>
            </a:r>
          </a:p>
          <a:p>
            <a:pPr algn="ctr">
              <a:lnSpc>
                <a:spcPct val="120000"/>
              </a:lnSpc>
            </a:pPr>
            <a:r>
              <a:rPr lang="en-US" b="1">
                <a:solidFill>
                  <a:schemeClr val="folHlink"/>
                </a:solidFill>
                <a:latin typeface="Arial Unicode MS" pitchFamily="34" charset="-128"/>
              </a:rPr>
              <a:t>9280</a:t>
            </a:r>
          </a:p>
          <a:p>
            <a:pPr algn="ctr"/>
            <a:r>
              <a:rPr lang="en-US" b="1">
                <a:solidFill>
                  <a:schemeClr val="folHlink"/>
                </a:solidFill>
                <a:latin typeface="Arial Unicode MS" pitchFamily="34" charset="-128"/>
              </a:rPr>
              <a:t>9281</a:t>
            </a:r>
          </a:p>
          <a:p>
            <a:pPr algn="ctr"/>
            <a:r>
              <a:rPr lang="en-US" b="1">
                <a:solidFill>
                  <a:schemeClr val="folHlink"/>
                </a:solidFill>
                <a:latin typeface="Arial Unicode MS" pitchFamily="34" charset="-128"/>
              </a:rPr>
              <a:t>9282</a:t>
            </a:r>
          </a:p>
          <a:p>
            <a:pPr algn="ctr"/>
            <a:r>
              <a:rPr lang="en-US" b="1">
                <a:solidFill>
                  <a:schemeClr val="folHlink"/>
                </a:solidFill>
                <a:latin typeface="Arial Unicode MS" pitchFamily="34" charset="-128"/>
              </a:rPr>
              <a:t>9283</a:t>
            </a:r>
          </a:p>
          <a:p>
            <a:pPr algn="ctr"/>
            <a:r>
              <a:rPr lang="en-US" b="1">
                <a:solidFill>
                  <a:schemeClr val="folHlink"/>
                </a:solidFill>
                <a:latin typeface="Arial Unicode MS" pitchFamily="34" charset="-128"/>
              </a:rPr>
              <a:t>9284</a:t>
            </a:r>
          </a:p>
          <a:p>
            <a:pPr algn="ctr"/>
            <a:r>
              <a:rPr lang="en-US" b="1">
                <a:solidFill>
                  <a:schemeClr val="folHlink"/>
                </a:solidFill>
                <a:latin typeface="Arial Unicode MS" pitchFamily="34" charset="-128"/>
              </a:rPr>
              <a:t>9285</a:t>
            </a:r>
          </a:p>
          <a:p>
            <a:pPr algn="ctr"/>
            <a:r>
              <a:rPr lang="en-US" b="1">
                <a:solidFill>
                  <a:schemeClr val="folHlink"/>
                </a:solidFill>
                <a:latin typeface="Arial Unicode MS" pitchFamily="34" charset="-128"/>
              </a:rPr>
              <a:t>9286</a:t>
            </a:r>
          </a:p>
        </p:txBody>
      </p:sp>
      <p:sp>
        <p:nvSpPr>
          <p:cNvPr id="49169" name="Rectangle 41"/>
          <p:cNvSpPr>
            <a:spLocks noChangeArrowheads="1"/>
          </p:cNvSpPr>
          <p:nvPr/>
        </p:nvSpPr>
        <p:spPr bwMode="auto">
          <a:xfrm>
            <a:off x="5029200" y="4724400"/>
            <a:ext cx="2800350" cy="1006475"/>
          </a:xfrm>
          <a:prstGeom prst="rect">
            <a:avLst/>
          </a:prstGeom>
          <a:noFill/>
          <a:ln w="9525">
            <a:noFill/>
            <a:miter lim="800000"/>
            <a:headEnd/>
            <a:tailEnd/>
          </a:ln>
        </p:spPr>
        <p:txBody>
          <a:bodyPr wrap="none" lIns="92075" tIns="46038" rIns="92075" bIns="46038">
            <a:spAutoFit/>
          </a:bodyPr>
          <a:lstStyle/>
          <a:p>
            <a:r>
              <a:rPr lang="en-US" sz="2000" b="1">
                <a:solidFill>
                  <a:schemeClr val="hlink"/>
                </a:solidFill>
                <a:latin typeface="Arial Unicode MS" pitchFamily="34" charset="-128"/>
              </a:rPr>
              <a:t>Large values are</a:t>
            </a:r>
          </a:p>
          <a:p>
            <a:r>
              <a:rPr lang="en-US" sz="2000" b="1">
                <a:solidFill>
                  <a:schemeClr val="hlink"/>
                </a:solidFill>
                <a:latin typeface="Arial Unicode MS" pitchFamily="34" charset="-128"/>
              </a:rPr>
              <a:t>stored in consecutive</a:t>
            </a:r>
          </a:p>
          <a:p>
            <a:r>
              <a:rPr lang="en-US" sz="2000" b="1">
                <a:solidFill>
                  <a:schemeClr val="hlink"/>
                </a:solidFill>
                <a:latin typeface="Arial Unicode MS" pitchFamily="34" charset="-128"/>
              </a:rPr>
              <a:t>memory locations</a:t>
            </a:r>
          </a:p>
        </p:txBody>
      </p:sp>
      <p:sp>
        <p:nvSpPr>
          <p:cNvPr id="49170" name="AutoShape 42"/>
          <p:cNvSpPr>
            <a:spLocks/>
          </p:cNvSpPr>
          <p:nvPr/>
        </p:nvSpPr>
        <p:spPr bwMode="auto">
          <a:xfrm>
            <a:off x="4648200" y="4648200"/>
            <a:ext cx="228600" cy="685800"/>
          </a:xfrm>
          <a:prstGeom prst="rightBrace">
            <a:avLst>
              <a:gd name="adj1" fmla="val 25000"/>
              <a:gd name="adj2" fmla="val 48380"/>
            </a:avLst>
          </a:prstGeom>
          <a:noFill/>
          <a:ln w="25400">
            <a:solidFill>
              <a:srgbClr val="FF3300"/>
            </a:solidFill>
            <a:round/>
            <a:headEnd type="none" w="sm" len="sm"/>
            <a:tailEnd type="none" w="sm" len="sm"/>
          </a:ln>
        </p:spPr>
        <p:txBody>
          <a:bodyPr wrap="none" anchor="ctr"/>
          <a:lstStyle/>
          <a:p>
            <a:endParaRPr lang="en-US"/>
          </a:p>
        </p:txBody>
      </p:sp>
      <p:sp>
        <p:nvSpPr>
          <p:cNvPr id="49171" name="Rectangle 44"/>
          <p:cNvSpPr>
            <a:spLocks noChangeArrowheads="1"/>
          </p:cNvSpPr>
          <p:nvPr/>
        </p:nvSpPr>
        <p:spPr bwMode="auto">
          <a:xfrm>
            <a:off x="3048000" y="4572000"/>
            <a:ext cx="1447800" cy="3810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endParaRPr lang="fr-FR">
              <a:solidFill>
                <a:schemeClr val="folHlink"/>
              </a:solidFill>
            </a:endParaRPr>
          </a:p>
        </p:txBody>
      </p:sp>
      <p:sp>
        <p:nvSpPr>
          <p:cNvPr id="49172" name="Rectangle 45"/>
          <p:cNvSpPr>
            <a:spLocks noChangeArrowheads="1"/>
          </p:cNvSpPr>
          <p:nvPr/>
        </p:nvSpPr>
        <p:spPr bwMode="auto">
          <a:xfrm>
            <a:off x="3048000" y="4953000"/>
            <a:ext cx="1447800" cy="3810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160814" name="Text Box 46"/>
          <p:cNvSpPr txBox="1">
            <a:spLocks noChangeArrowheads="1"/>
          </p:cNvSpPr>
          <p:nvPr/>
        </p:nvSpPr>
        <p:spPr bwMode="auto">
          <a:xfrm>
            <a:off x="3124200" y="3810000"/>
            <a:ext cx="1403350" cy="396875"/>
          </a:xfrm>
          <a:prstGeom prst="rect">
            <a:avLst/>
          </a:prstGeom>
          <a:noFill/>
          <a:ln w="12700">
            <a:noFill/>
            <a:miter lim="800000"/>
            <a:headEnd type="none" w="sm" len="sm"/>
            <a:tailEnd type="none" w="sm" len="sm"/>
          </a:ln>
          <a:effectLst/>
        </p:spPr>
        <p:txBody>
          <a:bodyPr wrap="none">
            <a:spAutoFit/>
          </a:bodyPr>
          <a:lstStyle/>
          <a:p>
            <a:pPr>
              <a:defRPr/>
            </a:pPr>
            <a:r>
              <a:rPr lang="en-US" sz="2000" b="1">
                <a:effectLst>
                  <a:outerShdw blurRad="38100" dist="38100" dir="2700000" algn="tl">
                    <a:srgbClr val="000000"/>
                  </a:outerShdw>
                </a:effectLst>
                <a:latin typeface="Courier New" pitchFamily="49" charset="0"/>
              </a:rPr>
              <a:t>10011010</a:t>
            </a:r>
          </a:p>
        </p:txBody>
      </p:sp>
      <p:grpSp>
        <p:nvGrpSpPr>
          <p:cNvPr id="49174" name="Group 50"/>
          <p:cNvGrpSpPr>
            <a:grpSpLocks/>
          </p:cNvGrpSpPr>
          <p:nvPr/>
        </p:nvGrpSpPr>
        <p:grpSpPr bwMode="auto">
          <a:xfrm>
            <a:off x="4495800" y="3429000"/>
            <a:ext cx="3743325" cy="1311275"/>
            <a:chOff x="2922" y="1248"/>
            <a:chExt cx="2358" cy="826"/>
          </a:xfrm>
        </p:grpSpPr>
        <p:sp>
          <p:nvSpPr>
            <p:cNvPr id="49178" name="Text Box 48"/>
            <p:cNvSpPr txBox="1">
              <a:spLocks noChangeArrowheads="1"/>
            </p:cNvSpPr>
            <p:nvPr/>
          </p:nvSpPr>
          <p:spPr bwMode="auto">
            <a:xfrm>
              <a:off x="3223" y="1248"/>
              <a:ext cx="2057" cy="826"/>
            </a:xfrm>
            <a:prstGeom prst="rect">
              <a:avLst/>
            </a:prstGeom>
            <a:noFill/>
            <a:ln w="12700">
              <a:noFill/>
              <a:miter lim="800000"/>
              <a:headEnd type="none" w="sm" len="sm"/>
              <a:tailEnd type="none" w="sm" len="sm"/>
            </a:ln>
          </p:spPr>
          <p:txBody>
            <a:bodyPr>
              <a:spAutoFit/>
            </a:bodyPr>
            <a:lstStyle/>
            <a:p>
              <a:r>
                <a:rPr lang="en-US" sz="2000" b="1">
                  <a:solidFill>
                    <a:schemeClr val="hlink"/>
                  </a:solidFill>
                  <a:latin typeface="Arial Unicode MS" pitchFamily="34" charset="-128"/>
                </a:rPr>
                <a:t>Each memory cell stores a set number of bits (usually 8 bits, or one </a:t>
              </a:r>
              <a:r>
                <a:rPr lang="en-US" sz="2000" b="1" i="1">
                  <a:solidFill>
                    <a:schemeClr val="hlink"/>
                  </a:solidFill>
                  <a:latin typeface="Arial Unicode MS" pitchFamily="34" charset="-128"/>
                </a:rPr>
                <a:t>byte</a:t>
              </a:r>
              <a:r>
                <a:rPr lang="en-US" sz="2000" b="1">
                  <a:solidFill>
                    <a:schemeClr val="hlink"/>
                  </a:solidFill>
                  <a:latin typeface="Arial Unicode MS" pitchFamily="34" charset="-128"/>
                </a:rPr>
                <a:t>)</a:t>
              </a:r>
            </a:p>
          </p:txBody>
        </p:sp>
        <p:sp>
          <p:nvSpPr>
            <p:cNvPr id="49179" name="Line 49"/>
            <p:cNvSpPr>
              <a:spLocks noChangeShapeType="1"/>
            </p:cNvSpPr>
            <p:nvPr/>
          </p:nvSpPr>
          <p:spPr bwMode="auto">
            <a:xfrm>
              <a:off x="2922" y="1566"/>
              <a:ext cx="251" cy="0"/>
            </a:xfrm>
            <a:prstGeom prst="line">
              <a:avLst/>
            </a:prstGeom>
            <a:noFill/>
            <a:ln w="25400">
              <a:solidFill>
                <a:srgbClr val="FF3300"/>
              </a:solidFill>
              <a:round/>
              <a:headEnd type="none" w="sm" len="sm"/>
              <a:tailEnd type="none" w="sm" len="sm"/>
            </a:ln>
          </p:spPr>
          <p:txBody>
            <a:bodyPr wrap="none" anchor="ctr"/>
            <a:lstStyle/>
            <a:p>
              <a:endParaRPr lang="en-US"/>
            </a:p>
          </p:txBody>
        </p:sp>
      </p:grpSp>
      <p:sp>
        <p:nvSpPr>
          <p:cNvPr id="49175" name="Text Box 51"/>
          <p:cNvSpPr txBox="1">
            <a:spLocks noChangeArrowheads="1"/>
          </p:cNvSpPr>
          <p:nvPr/>
        </p:nvSpPr>
        <p:spPr bwMode="auto">
          <a:xfrm>
            <a:off x="3048000" y="1524000"/>
            <a:ext cx="1335088" cy="457200"/>
          </a:xfrm>
          <a:prstGeom prst="rect">
            <a:avLst/>
          </a:prstGeom>
          <a:noFill/>
          <a:ln w="9525">
            <a:noFill/>
            <a:miter lim="800000"/>
            <a:headEnd/>
            <a:tailEnd/>
          </a:ln>
        </p:spPr>
        <p:txBody>
          <a:bodyPr wrap="none">
            <a:spAutoFit/>
          </a:bodyPr>
          <a:lstStyle/>
          <a:p>
            <a:r>
              <a:rPr lang="en-US" b="1">
                <a:solidFill>
                  <a:schemeClr val="accent2"/>
                </a:solidFill>
                <a:latin typeface="Arial" charset="0"/>
              </a:rPr>
              <a:t>Content</a:t>
            </a:r>
            <a:endParaRPr lang="fr-FR" b="1">
              <a:solidFill>
                <a:schemeClr val="accent2"/>
              </a:solidFill>
              <a:latin typeface="Arial" charset="0"/>
            </a:endParaRPr>
          </a:p>
        </p:txBody>
      </p:sp>
      <p:sp>
        <p:nvSpPr>
          <p:cNvPr id="49176" name="Text Box 53"/>
          <p:cNvSpPr txBox="1">
            <a:spLocks noChangeArrowheads="1"/>
          </p:cNvSpPr>
          <p:nvPr/>
        </p:nvSpPr>
        <p:spPr bwMode="auto">
          <a:xfrm>
            <a:off x="5029200" y="1676400"/>
            <a:ext cx="1920875" cy="1981200"/>
          </a:xfrm>
          <a:prstGeom prst="rect">
            <a:avLst/>
          </a:prstGeom>
          <a:noFill/>
          <a:ln w="9525">
            <a:noFill/>
            <a:miter lim="800000"/>
            <a:headEnd/>
            <a:tailEnd/>
          </a:ln>
        </p:spPr>
        <p:txBody>
          <a:bodyPr>
            <a:spAutoFit/>
          </a:bodyPr>
          <a:lstStyle/>
          <a:p>
            <a:pPr>
              <a:spcBef>
                <a:spcPct val="50000"/>
              </a:spcBef>
            </a:pPr>
            <a:r>
              <a:rPr lang="en-US" sz="2000" b="1">
                <a:solidFill>
                  <a:schemeClr val="hlink"/>
                </a:solidFill>
                <a:latin typeface="Arial Unicode MS" pitchFamily="34" charset="-128"/>
              </a:rPr>
              <a:t>Main memory is divided into many memory locations (or </a:t>
            </a:r>
            <a:r>
              <a:rPr lang="en-US" sz="2000" b="1" i="1">
                <a:solidFill>
                  <a:schemeClr val="hlink"/>
                </a:solidFill>
                <a:latin typeface="Arial Unicode MS" pitchFamily="34" charset="-128"/>
              </a:rPr>
              <a:t>cells</a:t>
            </a:r>
            <a:r>
              <a:rPr lang="en-US" sz="2000" b="1">
                <a:solidFill>
                  <a:schemeClr val="hlink"/>
                </a:solidFill>
                <a:latin typeface="Arial Unicode MS" pitchFamily="34" charset="-128"/>
              </a:rPr>
              <a:t>)</a:t>
            </a:r>
          </a:p>
          <a:p>
            <a:endParaRPr lang="fr-FR"/>
          </a:p>
        </p:txBody>
      </p:sp>
      <p:sp>
        <p:nvSpPr>
          <p:cNvPr id="49177" name="Rectangle 54"/>
          <p:cNvSpPr>
            <a:spLocks noChangeArrowheads="1"/>
          </p:cNvSpPr>
          <p:nvPr/>
        </p:nvSpPr>
        <p:spPr bwMode="auto">
          <a:xfrm>
            <a:off x="838200" y="5410200"/>
            <a:ext cx="2819400" cy="1311275"/>
          </a:xfrm>
          <a:prstGeom prst="rect">
            <a:avLst/>
          </a:prstGeom>
          <a:noFill/>
          <a:ln w="9525">
            <a:noFill/>
            <a:miter lim="800000"/>
            <a:headEnd/>
            <a:tailEnd/>
          </a:ln>
        </p:spPr>
        <p:txBody>
          <a:bodyPr>
            <a:spAutoFit/>
          </a:bodyPr>
          <a:lstStyle/>
          <a:p>
            <a:pPr>
              <a:spcBef>
                <a:spcPct val="50000"/>
              </a:spcBef>
            </a:pPr>
            <a:r>
              <a:rPr lang="en-US" sz="2000" b="1">
                <a:solidFill>
                  <a:schemeClr val="hlink"/>
                </a:solidFill>
                <a:latin typeface="Arial Unicode MS" pitchFamily="34" charset="-128"/>
              </a:rPr>
              <a:t>Each memory cell has a numeric </a:t>
            </a:r>
            <a:r>
              <a:rPr lang="en-US" sz="2000" b="1" i="1">
                <a:solidFill>
                  <a:schemeClr val="hlink"/>
                </a:solidFill>
                <a:latin typeface="Arial Unicode MS" pitchFamily="34" charset="-128"/>
              </a:rPr>
              <a:t>address</a:t>
            </a:r>
            <a:r>
              <a:rPr lang="en-US" sz="2000" b="1">
                <a:solidFill>
                  <a:schemeClr val="hlink"/>
                </a:solidFill>
                <a:latin typeface="Arial Unicode MS" pitchFamily="34" charset="-128"/>
              </a:rPr>
              <a:t>, which uniquely identifies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0814"/>
                                        </p:tgtEl>
                                        <p:attrNameLst>
                                          <p:attrName>style.visibility</p:attrName>
                                        </p:attrNameLst>
                                      </p:cBhvr>
                                      <p:to>
                                        <p:strVal val="visible"/>
                                      </p:to>
                                    </p:set>
                                    <p:animEffect transition="in" filter="wipe(up)">
                                      <p:cBhvr>
                                        <p:cTn id="7" dur="500"/>
                                        <p:tgtEl>
                                          <p:spTgt spid="160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814"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laptopworldwide.com/Images/RI/laptop-diagram.gif"/>
          <p:cNvPicPr>
            <a:picLocks noChangeAspect="1" noChangeArrowheads="1"/>
          </p:cNvPicPr>
          <p:nvPr/>
        </p:nvPicPr>
        <p:blipFill>
          <a:blip r:embed="rId2"/>
          <a:srcRect/>
          <a:stretch>
            <a:fillRect/>
          </a:stretch>
        </p:blipFill>
        <p:spPr bwMode="auto">
          <a:xfrm>
            <a:off x="928688" y="346075"/>
            <a:ext cx="6858000" cy="6369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2"/>
          <p:cNvSpPr>
            <a:spLocks noGrp="1"/>
          </p:cNvSpPr>
          <p:nvPr>
            <p:ph type="title"/>
          </p:nvPr>
        </p:nvSpPr>
        <p:spPr/>
        <p:txBody>
          <a:bodyPr/>
          <a:lstStyle/>
          <a:p>
            <a:pPr algn="ctr"/>
            <a:r>
              <a:rPr lang="fa-IR" smtClean="0">
                <a:solidFill>
                  <a:srgbClr val="7030A0"/>
                </a:solidFill>
                <a:cs typeface="B Nazanin" pitchFamily="2" charset="-78"/>
              </a:rPr>
              <a:t>مادربورد</a:t>
            </a:r>
          </a:p>
        </p:txBody>
      </p:sp>
      <p:sp>
        <p:nvSpPr>
          <p:cNvPr id="51202" name="Content Placeholder 1"/>
          <p:cNvSpPr>
            <a:spLocks noGrp="1"/>
          </p:cNvSpPr>
          <p:nvPr>
            <p:ph idx="1"/>
          </p:nvPr>
        </p:nvSpPr>
        <p:spPr>
          <a:xfrm>
            <a:off x="442913" y="1828800"/>
            <a:ext cx="7772400" cy="4672013"/>
          </a:xfrm>
        </p:spPr>
        <p:txBody>
          <a:bodyPr/>
          <a:lstStyle/>
          <a:p>
            <a:pPr algn="r" rtl="1"/>
            <a:r>
              <a:rPr lang="fa-IR" smtClean="0">
                <a:cs typeface="B Nazanin" pitchFamily="2" charset="-78"/>
              </a:rPr>
              <a:t>هر دستگاه الکترونيکي شامل بوردي است که تمام قطعات و المانهاي ديگر به طور غير مستقيم  يا مستقيم متصل مي شوند.</a:t>
            </a:r>
          </a:p>
          <a:p>
            <a:pPr algn="r" rtl="1"/>
            <a:r>
              <a:rPr lang="fa-IR" smtClean="0">
                <a:cs typeface="B Nazanin" pitchFamily="2" charset="-78"/>
              </a:rPr>
              <a:t>اتصال قطعات داخل کيس به مادربورد</a:t>
            </a:r>
          </a:p>
          <a:p>
            <a:pPr lvl="1" algn="r" rtl="1"/>
            <a:r>
              <a:rPr lang="fa-IR" smtClean="0">
                <a:cs typeface="B Nazanin" pitchFamily="2" charset="-78"/>
              </a:rPr>
              <a:t>به طريق لحيم (تراشه هاي اصلي مادربورد...)</a:t>
            </a:r>
          </a:p>
          <a:p>
            <a:pPr lvl="1" algn="r" rtl="1"/>
            <a:r>
              <a:rPr lang="fa-IR" smtClean="0">
                <a:cs typeface="B Nazanin" pitchFamily="2" charset="-78"/>
              </a:rPr>
              <a:t>اتصال در سوکتهاي خاص مادربورد(مانند پردازنده، کمک پردازنده، حافظه رام و..)</a:t>
            </a:r>
          </a:p>
          <a:p>
            <a:pPr lvl="1" algn="r" rtl="1"/>
            <a:r>
              <a:rPr lang="fa-IR" smtClean="0">
                <a:cs typeface="B Nazanin" pitchFamily="2" charset="-78"/>
              </a:rPr>
              <a:t>نصب کارت در اسلاتهاي موسوم به شکاف توسعه (کارت صدا، گرافيک ، مودم و....)</a:t>
            </a:r>
          </a:p>
          <a:p>
            <a:pPr lvl="1" algn="r" rtl="1"/>
            <a:r>
              <a:rPr lang="fa-IR" smtClean="0">
                <a:cs typeface="B Nazanin" pitchFamily="2" charset="-78"/>
              </a:rPr>
              <a:t>اتصال از طريق کابل (فلاپي ، </a:t>
            </a:r>
            <a:r>
              <a:rPr lang="en-US" smtClean="0">
                <a:cs typeface="B Nazanin" pitchFamily="2" charset="-78"/>
              </a:rPr>
              <a:t>CD DVD</a:t>
            </a:r>
            <a:r>
              <a:rPr lang="fa-IR" smtClean="0">
                <a:cs typeface="B Nazanin" pitchFamily="2" charset="-78"/>
              </a:rPr>
              <a:t>و هارد و...)</a:t>
            </a:r>
          </a:p>
          <a:p>
            <a:pPr lvl="1" algn="r" rtl="1"/>
            <a:r>
              <a:rPr lang="fa-IR" smtClean="0">
                <a:cs typeface="B Nazanin" pitchFamily="2" charset="-78"/>
              </a:rPr>
              <a:t>نصب در محلهاي خاص (مانند رم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2"/>
          <p:cNvSpPr>
            <a:spLocks noGrp="1"/>
          </p:cNvSpPr>
          <p:nvPr>
            <p:ph type="title"/>
          </p:nvPr>
        </p:nvSpPr>
        <p:spPr/>
        <p:txBody>
          <a:bodyPr/>
          <a:lstStyle/>
          <a:p>
            <a:r>
              <a:rPr lang="fa-IR" smtClean="0">
                <a:solidFill>
                  <a:srgbClr val="7030A0"/>
                </a:solidFill>
                <a:cs typeface="B Nazanin" pitchFamily="2" charset="-78"/>
              </a:rPr>
              <a:t>شماي كلي يك مادر بورد</a:t>
            </a:r>
          </a:p>
        </p:txBody>
      </p:sp>
      <p:pic>
        <p:nvPicPr>
          <p:cNvPr id="52227" name="Picture 2" descr="http://www.mcmcse.com/comptia/aplus/notes/motherboard.jpg"/>
          <p:cNvPicPr>
            <a:picLocks noChangeAspect="1" noChangeArrowheads="1"/>
          </p:cNvPicPr>
          <p:nvPr/>
        </p:nvPicPr>
        <p:blipFill>
          <a:blip r:embed="rId2"/>
          <a:srcRect/>
          <a:stretch>
            <a:fillRect/>
          </a:stretch>
        </p:blipFill>
        <p:spPr bwMode="auto">
          <a:xfrm>
            <a:off x="152400" y="1493838"/>
            <a:ext cx="5486400" cy="3840162"/>
          </a:xfrm>
          <a:prstGeom prst="rect">
            <a:avLst/>
          </a:prstGeom>
          <a:noFill/>
          <a:ln w="9525">
            <a:noFill/>
            <a:miter lim="800000"/>
            <a:headEnd/>
            <a:tailEnd/>
          </a:ln>
        </p:spPr>
      </p:pic>
      <p:pic>
        <p:nvPicPr>
          <p:cNvPr id="52228" name="Picture 4" descr="http://static.commentcamarche.net/en.kioskea.net/pictures/pc-images-motherboard.png"/>
          <p:cNvPicPr>
            <a:picLocks noChangeAspect="1" noChangeArrowheads="1"/>
          </p:cNvPicPr>
          <p:nvPr/>
        </p:nvPicPr>
        <p:blipFill>
          <a:blip r:embed="rId3"/>
          <a:srcRect/>
          <a:stretch>
            <a:fillRect/>
          </a:stretch>
        </p:blipFill>
        <p:spPr bwMode="auto">
          <a:xfrm>
            <a:off x="5715000" y="1143000"/>
            <a:ext cx="3429000" cy="3379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2"/>
          <p:cNvSpPr>
            <a:spLocks noGrp="1"/>
          </p:cNvSpPr>
          <p:nvPr>
            <p:ph type="title"/>
          </p:nvPr>
        </p:nvSpPr>
        <p:spPr/>
        <p:txBody>
          <a:bodyPr/>
          <a:lstStyle/>
          <a:p>
            <a:r>
              <a:rPr lang="fa-IR" smtClean="0">
                <a:solidFill>
                  <a:srgbClr val="7030A0"/>
                </a:solidFill>
                <a:cs typeface="B Nazanin" pitchFamily="2" charset="-78"/>
              </a:rPr>
              <a:t>شماي كلي يك مادر بورد(ادامه)</a:t>
            </a:r>
          </a:p>
        </p:txBody>
      </p:sp>
      <p:pic>
        <p:nvPicPr>
          <p:cNvPr id="4" name="Picture 6" descr="http://www.jestineyong.com/wp-content/uploads/2008/06/motherboard.jpg"/>
          <p:cNvPicPr>
            <a:picLocks noChangeAspect="1" noChangeArrowheads="1"/>
          </p:cNvPicPr>
          <p:nvPr/>
        </p:nvPicPr>
        <p:blipFill>
          <a:blip r:embed="rId2"/>
          <a:srcRect/>
          <a:stretch>
            <a:fillRect/>
          </a:stretch>
        </p:blipFill>
        <p:spPr bwMode="auto">
          <a:xfrm>
            <a:off x="1143000" y="1384300"/>
            <a:ext cx="6172200" cy="5187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90600" y="457200"/>
            <a:ext cx="6938963" cy="1143000"/>
          </a:xfrm>
          <a:noFill/>
        </p:spPr>
        <p:txBody>
          <a:bodyPr lIns="92075" tIns="46038" rIns="92075" bIns="46038" anchor="b"/>
          <a:lstStyle/>
          <a:p>
            <a:pPr algn="ctr" rtl="1"/>
            <a:r>
              <a:rPr lang="fa-IR" smtClean="0">
                <a:solidFill>
                  <a:srgbClr val="7030A0"/>
                </a:solidFill>
                <a:cs typeface="B Koodak" pitchFamily="2" charset="-78"/>
              </a:rPr>
              <a:t>مزایای کامپیوتر</a:t>
            </a:r>
            <a:endParaRPr lang="en-US" smtClean="0">
              <a:solidFill>
                <a:srgbClr val="7030A0"/>
              </a:solidFill>
              <a:cs typeface="B Koodak" pitchFamily="2" charset="-78"/>
            </a:endParaRPr>
          </a:p>
        </p:txBody>
      </p:sp>
      <p:sp>
        <p:nvSpPr>
          <p:cNvPr id="8195" name="Rectangle 3"/>
          <p:cNvSpPr>
            <a:spLocks noGrp="1" noChangeArrowheads="1"/>
          </p:cNvSpPr>
          <p:nvPr>
            <p:ph idx="1"/>
          </p:nvPr>
        </p:nvSpPr>
        <p:spPr>
          <a:xfrm>
            <a:off x="357188" y="1828800"/>
            <a:ext cx="7715250" cy="4114800"/>
          </a:xfrm>
          <a:noFill/>
        </p:spPr>
        <p:txBody>
          <a:bodyPr lIns="92075" tIns="46038" rIns="92075" bIns="46038"/>
          <a:lstStyle/>
          <a:p>
            <a:pPr algn="justLow" rtl="1">
              <a:lnSpc>
                <a:spcPct val="200000"/>
              </a:lnSpc>
            </a:pPr>
            <a:r>
              <a:rPr lang="fa-IR" smtClean="0">
                <a:cs typeface="B Nazanin" pitchFamily="2" charset="-78"/>
              </a:rPr>
              <a:t>دقت زیاد </a:t>
            </a:r>
          </a:p>
          <a:p>
            <a:pPr algn="justLow" rtl="1">
              <a:lnSpc>
                <a:spcPct val="200000"/>
              </a:lnSpc>
            </a:pPr>
            <a:r>
              <a:rPr lang="fa-IR" smtClean="0">
                <a:cs typeface="B Nazanin" pitchFamily="2" charset="-78"/>
              </a:rPr>
              <a:t>سرعت زیاد</a:t>
            </a:r>
          </a:p>
          <a:p>
            <a:pPr algn="justLow" rtl="1">
              <a:lnSpc>
                <a:spcPct val="200000"/>
              </a:lnSpc>
            </a:pPr>
            <a:r>
              <a:rPr lang="fa-IR" smtClean="0">
                <a:cs typeface="B Nazanin" pitchFamily="2" charset="-78"/>
              </a:rPr>
              <a:t>قدرت ذخیره بالا و حافظه‌ی دراز مدت</a:t>
            </a:r>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itle 2"/>
          <p:cNvSpPr>
            <a:spLocks noGrp="1"/>
          </p:cNvSpPr>
          <p:nvPr>
            <p:ph type="title"/>
          </p:nvPr>
        </p:nvSpPr>
        <p:spPr/>
        <p:txBody>
          <a:bodyPr/>
          <a:lstStyle/>
          <a:p>
            <a:pPr algn="ctr"/>
            <a:r>
              <a:rPr lang="fa-IR" smtClean="0">
                <a:solidFill>
                  <a:srgbClr val="7030A0"/>
                </a:solidFill>
                <a:cs typeface="B Nazanin" pitchFamily="2" charset="-78"/>
              </a:rPr>
              <a:t>اجزاي</a:t>
            </a:r>
            <a:r>
              <a:rPr lang="fa-IR" smtClean="0"/>
              <a:t> </a:t>
            </a:r>
            <a:r>
              <a:rPr lang="fa-IR" smtClean="0">
                <a:solidFill>
                  <a:srgbClr val="7030A0"/>
                </a:solidFill>
                <a:cs typeface="B Nazanin" pitchFamily="2" charset="-78"/>
              </a:rPr>
              <a:t>مادربورد</a:t>
            </a:r>
          </a:p>
        </p:txBody>
      </p:sp>
      <p:sp>
        <p:nvSpPr>
          <p:cNvPr id="54274" name="Content Placeholder 1"/>
          <p:cNvSpPr>
            <a:spLocks noGrp="1"/>
          </p:cNvSpPr>
          <p:nvPr>
            <p:ph idx="1"/>
          </p:nvPr>
        </p:nvSpPr>
        <p:spPr>
          <a:xfrm>
            <a:off x="428625" y="1828800"/>
            <a:ext cx="7772400" cy="4672013"/>
          </a:xfrm>
        </p:spPr>
        <p:txBody>
          <a:bodyPr/>
          <a:lstStyle/>
          <a:p>
            <a:pPr marL="365125" indent="-255588" algn="r" rtl="1">
              <a:buFont typeface="Wingdings 3" pitchFamily="18" charset="2"/>
              <a:buChar char=""/>
            </a:pPr>
            <a:r>
              <a:rPr lang="fa-IR" sz="1500" smtClean="0">
                <a:cs typeface="B Nazanin" pitchFamily="2" charset="-78"/>
              </a:rPr>
              <a:t>سوکت پردازنده</a:t>
            </a:r>
          </a:p>
          <a:p>
            <a:pPr marL="365125" indent="-255588" algn="r" rtl="1">
              <a:buFont typeface="Wingdings 3" pitchFamily="18" charset="2"/>
              <a:buChar char=""/>
            </a:pPr>
            <a:r>
              <a:rPr lang="fa-IR" sz="1500" smtClean="0">
                <a:cs typeface="B Nazanin" pitchFamily="2" charset="-78"/>
              </a:rPr>
              <a:t>بانک يا اسلاتهاي رم (</a:t>
            </a:r>
            <a:r>
              <a:rPr lang="en-US" sz="1500" smtClean="0">
                <a:cs typeface="B Nazanin" pitchFamily="2" charset="-78"/>
              </a:rPr>
              <a:t>SIMM-DIMM-RIMM </a:t>
            </a:r>
            <a:r>
              <a:rPr lang="fa-IR" sz="1500" smtClean="0">
                <a:cs typeface="B Nazanin" pitchFamily="2" charset="-78"/>
              </a:rPr>
              <a:t>)</a:t>
            </a:r>
          </a:p>
          <a:p>
            <a:pPr marL="365125" indent="-255588" algn="r" rtl="1">
              <a:buFont typeface="Wingdings 3" pitchFamily="18" charset="2"/>
              <a:buChar char=""/>
            </a:pPr>
            <a:r>
              <a:rPr lang="fa-IR" sz="1500" smtClean="0">
                <a:cs typeface="B Nazanin" pitchFamily="2" charset="-78"/>
              </a:rPr>
              <a:t>حافظه کش به همراه کنترلر آن – تا قبل از  </a:t>
            </a:r>
            <a:r>
              <a:rPr lang="en-US" sz="1500" smtClean="0">
                <a:cs typeface="B Nazanin" pitchFamily="2" charset="-78"/>
              </a:rPr>
              <a:t>P-Pro</a:t>
            </a:r>
            <a:endParaRPr lang="fa-IR" sz="1500" smtClean="0">
              <a:cs typeface="B Nazanin" pitchFamily="2" charset="-78"/>
            </a:endParaRPr>
          </a:p>
          <a:p>
            <a:pPr marL="365125" indent="-255588" algn="r" rtl="1">
              <a:buFont typeface="Wingdings 3" pitchFamily="18" charset="2"/>
              <a:buChar char=""/>
            </a:pPr>
            <a:r>
              <a:rPr lang="fa-IR" sz="1500" smtClean="0">
                <a:cs typeface="B Nazanin" pitchFamily="2" charset="-78"/>
              </a:rPr>
              <a:t>کانکتور تغذيه-(</a:t>
            </a:r>
            <a:r>
              <a:rPr lang="en-US" sz="1500" smtClean="0">
                <a:cs typeface="B Nazanin" pitchFamily="2" charset="-78"/>
              </a:rPr>
              <a:t>ATX</a:t>
            </a:r>
            <a:r>
              <a:rPr lang="fa-IR" sz="1500" smtClean="0">
                <a:cs typeface="B Nazanin" pitchFamily="2" charset="-78"/>
              </a:rPr>
              <a:t> با 20 پين – </a:t>
            </a:r>
            <a:r>
              <a:rPr lang="en-US" sz="1500" smtClean="0">
                <a:cs typeface="B Nazanin" pitchFamily="2" charset="-78"/>
              </a:rPr>
              <a:t>AT</a:t>
            </a:r>
            <a:r>
              <a:rPr lang="fa-IR" sz="1500" smtClean="0">
                <a:cs typeface="B Nazanin" pitchFamily="2" charset="-78"/>
              </a:rPr>
              <a:t> با دو کانکتور 6 پين)</a:t>
            </a:r>
          </a:p>
          <a:p>
            <a:pPr marL="365125" indent="-255588" algn="r" rtl="1">
              <a:buFont typeface="Wingdings 3" pitchFamily="18" charset="2"/>
              <a:buChar char=""/>
            </a:pPr>
            <a:r>
              <a:rPr lang="fa-IR" sz="1500" smtClean="0">
                <a:cs typeface="B Nazanin" pitchFamily="2" charset="-78"/>
              </a:rPr>
              <a:t>کانکتور کي بورد – </a:t>
            </a:r>
            <a:r>
              <a:rPr lang="en-US" sz="1500" smtClean="0">
                <a:cs typeface="B Nazanin" pitchFamily="2" charset="-78"/>
              </a:rPr>
              <a:t>AT</a:t>
            </a:r>
            <a:r>
              <a:rPr lang="fa-IR" sz="1500" smtClean="0">
                <a:cs typeface="B Nazanin" pitchFamily="2" charset="-78"/>
              </a:rPr>
              <a:t> قديمي با 5 سوراخ ... </a:t>
            </a:r>
            <a:r>
              <a:rPr lang="en-US" sz="1500" smtClean="0">
                <a:cs typeface="B Nazanin" pitchFamily="2" charset="-78"/>
              </a:rPr>
              <a:t>PS2</a:t>
            </a:r>
            <a:r>
              <a:rPr lang="fa-IR" sz="1500" smtClean="0">
                <a:cs typeface="B Nazanin" pitchFamily="2" charset="-78"/>
              </a:rPr>
              <a:t> با 6 سوراخ و قطر کوچکتر</a:t>
            </a:r>
          </a:p>
          <a:p>
            <a:pPr marL="365125" indent="-255588" algn="r" rtl="1">
              <a:buFont typeface="Wingdings 3" pitchFamily="18" charset="2"/>
              <a:buChar char=""/>
            </a:pPr>
            <a:r>
              <a:rPr lang="fa-IR" sz="1500" smtClean="0">
                <a:cs typeface="B Nazanin" pitchFamily="2" charset="-78"/>
              </a:rPr>
              <a:t>حافظه رام (</a:t>
            </a:r>
            <a:r>
              <a:rPr lang="en-US" sz="1500" smtClean="0">
                <a:cs typeface="B Nazanin" pitchFamily="2" charset="-78"/>
              </a:rPr>
              <a:t>ROM</a:t>
            </a:r>
            <a:r>
              <a:rPr lang="fa-IR" sz="1500" smtClean="0">
                <a:cs typeface="B Nazanin" pitchFamily="2" charset="-78"/>
              </a:rPr>
              <a:t>) – شامل </a:t>
            </a:r>
            <a:r>
              <a:rPr lang="en-US" sz="1500" smtClean="0">
                <a:cs typeface="B Nazanin" pitchFamily="2" charset="-78"/>
              </a:rPr>
              <a:t>ROM- EPROM - EEPROM - Flash ROM</a:t>
            </a:r>
            <a:endParaRPr lang="fa-IR" sz="1500" smtClean="0">
              <a:cs typeface="B Nazanin" pitchFamily="2" charset="-78"/>
            </a:endParaRPr>
          </a:p>
          <a:p>
            <a:pPr marL="365125" indent="-255588" algn="r" rtl="1">
              <a:buFont typeface="Wingdings 3" pitchFamily="18" charset="2"/>
              <a:buChar char=""/>
            </a:pPr>
            <a:r>
              <a:rPr lang="fa-IR" sz="1500" smtClean="0">
                <a:cs typeface="B Nazanin" pitchFamily="2" charset="-78"/>
              </a:rPr>
              <a:t>باطري </a:t>
            </a:r>
            <a:r>
              <a:rPr lang="en-US" sz="1500" smtClean="0">
                <a:cs typeface="B Nazanin" pitchFamily="2" charset="-78"/>
              </a:rPr>
              <a:t>Backup</a:t>
            </a:r>
            <a:endParaRPr lang="fa-IR" sz="1500" smtClean="0">
              <a:cs typeface="B Nazanin" pitchFamily="2" charset="-78"/>
            </a:endParaRPr>
          </a:p>
          <a:p>
            <a:pPr marL="365125" indent="-255588" algn="r" rtl="1">
              <a:buFont typeface="Wingdings 3" pitchFamily="18" charset="2"/>
              <a:buChar char=""/>
            </a:pPr>
            <a:r>
              <a:rPr lang="fa-IR" sz="1500" smtClean="0">
                <a:cs typeface="B Nazanin" pitchFamily="2" charset="-78"/>
              </a:rPr>
              <a:t>اسلات يا شکافهاي توسعه – ابتدا</a:t>
            </a:r>
            <a:r>
              <a:rPr lang="en-US" sz="1500" smtClean="0">
                <a:cs typeface="B Nazanin" pitchFamily="2" charset="-78"/>
              </a:rPr>
              <a:t>ISA </a:t>
            </a:r>
            <a:r>
              <a:rPr lang="fa-IR" sz="1500" smtClean="0">
                <a:cs typeface="B Nazanin" pitchFamily="2" charset="-78"/>
              </a:rPr>
              <a:t>  بعد</a:t>
            </a:r>
            <a:r>
              <a:rPr lang="en-US" sz="1500" smtClean="0">
                <a:cs typeface="B Nazanin" pitchFamily="2" charset="-78"/>
              </a:rPr>
              <a:t>EISA </a:t>
            </a:r>
            <a:r>
              <a:rPr lang="fa-IR" sz="1500" smtClean="0">
                <a:cs typeface="B Nazanin" pitchFamily="2" charset="-78"/>
              </a:rPr>
              <a:t> ، </a:t>
            </a:r>
            <a:r>
              <a:rPr lang="en-US" sz="1500" smtClean="0">
                <a:cs typeface="B Nazanin" pitchFamily="2" charset="-78"/>
              </a:rPr>
              <a:t>VESA </a:t>
            </a:r>
            <a:r>
              <a:rPr lang="fa-IR" sz="1500" smtClean="0">
                <a:cs typeface="B Nazanin" pitchFamily="2" charset="-78"/>
              </a:rPr>
              <a:t>  ، </a:t>
            </a:r>
            <a:r>
              <a:rPr lang="en-US" sz="1500" smtClean="0">
                <a:cs typeface="B Nazanin" pitchFamily="2" charset="-78"/>
              </a:rPr>
              <a:t>PCI</a:t>
            </a:r>
            <a:r>
              <a:rPr lang="fa-IR" sz="1500" smtClean="0">
                <a:cs typeface="B Nazanin" pitchFamily="2" charset="-78"/>
              </a:rPr>
              <a:t>و </a:t>
            </a:r>
            <a:r>
              <a:rPr lang="en-US" sz="1500" smtClean="0">
                <a:cs typeface="B Nazanin" pitchFamily="2" charset="-78"/>
              </a:rPr>
              <a:t> AGP</a:t>
            </a:r>
            <a:endParaRPr lang="fa-IR" sz="1500" smtClean="0">
              <a:cs typeface="B Nazanin" pitchFamily="2" charset="-78"/>
            </a:endParaRPr>
          </a:p>
          <a:p>
            <a:pPr marL="365125" indent="-255588" algn="r" rtl="1">
              <a:buFont typeface="Wingdings 3" pitchFamily="18" charset="2"/>
              <a:buChar char=""/>
            </a:pPr>
            <a:r>
              <a:rPr lang="fa-IR" sz="1500" smtClean="0">
                <a:cs typeface="B Nazanin" pitchFamily="2" charset="-78"/>
              </a:rPr>
              <a:t>جامپر (</a:t>
            </a:r>
            <a:r>
              <a:rPr lang="en-US" sz="1500" smtClean="0">
                <a:cs typeface="B Nazanin" pitchFamily="2" charset="-78"/>
              </a:rPr>
              <a:t>Jumper</a:t>
            </a:r>
            <a:r>
              <a:rPr lang="fa-IR" sz="1500" smtClean="0">
                <a:cs typeface="B Nazanin" pitchFamily="2" charset="-78"/>
              </a:rPr>
              <a:t>) براي تنظيم ولتاژ ، فرکانس کاري و يا خالي کردن </a:t>
            </a:r>
            <a:r>
              <a:rPr lang="en-US" sz="1500" smtClean="0">
                <a:cs typeface="B Nazanin" pitchFamily="2" charset="-78"/>
              </a:rPr>
              <a:t>CMOS</a:t>
            </a:r>
            <a:r>
              <a:rPr lang="fa-IR" sz="1500" smtClean="0">
                <a:cs typeface="B Nazanin" pitchFamily="2" charset="-78"/>
              </a:rPr>
              <a:t> استفاده مي شد.</a:t>
            </a:r>
          </a:p>
          <a:p>
            <a:pPr marL="365125" indent="-255588" algn="r" rtl="1">
              <a:buFont typeface="Wingdings 3" pitchFamily="18" charset="2"/>
              <a:buChar char=""/>
            </a:pPr>
            <a:r>
              <a:rPr lang="fa-IR" sz="1500" smtClean="0">
                <a:cs typeface="B Nazanin" pitchFamily="2" charset="-78"/>
              </a:rPr>
              <a:t>کانکتور فن پردازنده ها</a:t>
            </a:r>
          </a:p>
          <a:p>
            <a:pPr marL="365125" indent="-255588" algn="r" rtl="1">
              <a:buFont typeface="Wingdings 3" pitchFamily="18" charset="2"/>
              <a:buChar char=""/>
            </a:pPr>
            <a:r>
              <a:rPr lang="fa-IR" sz="1500" smtClean="0">
                <a:cs typeface="B Nazanin" pitchFamily="2" charset="-78"/>
              </a:rPr>
              <a:t>کانکتورهاي مربوط به کابل </a:t>
            </a:r>
            <a:r>
              <a:rPr lang="en-US" sz="1500" smtClean="0">
                <a:cs typeface="B Nazanin" pitchFamily="2" charset="-78"/>
              </a:rPr>
              <a:t>IDE</a:t>
            </a:r>
            <a:r>
              <a:rPr lang="fa-IR" sz="1500" smtClean="0">
                <a:cs typeface="B Nazanin" pitchFamily="2" charset="-78"/>
              </a:rPr>
              <a:t> (فلاپي 34 – هارد 40 پين)</a:t>
            </a:r>
            <a:r>
              <a:rPr lang="en-US" sz="1500" smtClean="0">
                <a:cs typeface="B Nazanin" pitchFamily="2" charset="-78"/>
              </a:rPr>
              <a:t>,</a:t>
            </a:r>
            <a:r>
              <a:rPr lang="fa-IR" sz="1500" smtClean="0">
                <a:cs typeface="B Nazanin" pitchFamily="2" charset="-78"/>
              </a:rPr>
              <a:t>پورتهاي سريال(</a:t>
            </a:r>
            <a:r>
              <a:rPr lang="en-US" sz="1500" smtClean="0">
                <a:cs typeface="B Nazanin" pitchFamily="2" charset="-78"/>
              </a:rPr>
              <a:t>COM1,2</a:t>
            </a:r>
            <a:r>
              <a:rPr lang="fa-IR" sz="1500" smtClean="0">
                <a:cs typeface="B Nazanin" pitchFamily="2" charset="-78"/>
              </a:rPr>
              <a:t>) و موازي</a:t>
            </a:r>
          </a:p>
          <a:p>
            <a:pPr marL="365125" indent="-255588" algn="r" rtl="1">
              <a:buFont typeface="Wingdings 3" pitchFamily="18" charset="2"/>
              <a:buChar char=""/>
            </a:pPr>
            <a:r>
              <a:rPr lang="fa-IR" sz="1500" smtClean="0">
                <a:cs typeface="B Nazanin" pitchFamily="2" charset="-78"/>
              </a:rPr>
              <a:t>تراشه هاي اصلي- توليد کننده پالس – کنترلر وقفه – </a:t>
            </a:r>
            <a:r>
              <a:rPr lang="en-US" sz="1500" smtClean="0">
                <a:cs typeface="B Nazanin" pitchFamily="2" charset="-78"/>
              </a:rPr>
              <a:t>DMA</a:t>
            </a:r>
            <a:r>
              <a:rPr lang="fa-IR" sz="1500" smtClean="0">
                <a:cs typeface="B Nazanin" pitchFamily="2" charset="-78"/>
              </a:rPr>
              <a:t> – کنترلر صفحه کليد</a:t>
            </a:r>
          </a:p>
          <a:p>
            <a:pPr marL="365125" indent="-255588" algn="r" rtl="1">
              <a:buFont typeface="Wingdings 3" pitchFamily="18" charset="2"/>
              <a:buChar char=""/>
            </a:pPr>
            <a:r>
              <a:rPr lang="fa-IR" sz="1500" smtClean="0">
                <a:cs typeface="B Nazanin" pitchFamily="2" charset="-78"/>
              </a:rPr>
              <a:t>کانکتورهاي مربوط به پانل کيس – بلندگو – ريست – چراغ پاور – چراغ هارد – دگمه پاور</a:t>
            </a:r>
          </a:p>
          <a:p>
            <a:pPr marL="365125" indent="-255588" algn="r" rtl="1">
              <a:buFont typeface="Wingdings 3" pitchFamily="18" charset="2"/>
              <a:buChar char=""/>
            </a:pPr>
            <a:r>
              <a:rPr lang="fa-IR" sz="1500" smtClean="0">
                <a:cs typeface="B Nazanin" pitchFamily="2" charset="-78"/>
              </a:rPr>
              <a:t>رگولاتورها – تبديل ولتاژها به ولتاژ موردنظر </a:t>
            </a:r>
          </a:p>
          <a:p>
            <a:pPr marL="365125" indent="-255588" algn="r" rtl="1">
              <a:buFont typeface="Wingdings 3" pitchFamily="18" charset="2"/>
              <a:buChar char=""/>
            </a:pPr>
            <a:r>
              <a:rPr lang="fa-IR" sz="1500" smtClean="0">
                <a:cs typeface="B Nazanin" pitchFamily="2" charset="-78"/>
              </a:rPr>
              <a:t>کانکتورهاي متفرقه – </a:t>
            </a:r>
            <a:r>
              <a:rPr lang="en-US" sz="1500" smtClean="0">
                <a:cs typeface="B Nazanin" pitchFamily="2" charset="-78"/>
              </a:rPr>
              <a:t>USB</a:t>
            </a:r>
            <a:r>
              <a:rPr lang="fa-IR" sz="1500" smtClean="0">
                <a:cs typeface="B Nazanin" pitchFamily="2" charset="-78"/>
              </a:rPr>
              <a:t>– اتصال کارت شبکه به مادربورد</a:t>
            </a:r>
          </a:p>
          <a:p>
            <a:pPr marL="365125" indent="-255588" algn="r" rtl="1">
              <a:buFont typeface="Wingdings 3" pitchFamily="18" charset="2"/>
              <a:buChar char=""/>
            </a:pPr>
            <a:endParaRPr lang="fa-IR" sz="1500" smtClean="0">
              <a:cs typeface="B Nazanin" pitchFamily="2" charset="-78"/>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itle 2"/>
          <p:cNvSpPr>
            <a:spLocks noGrp="1"/>
          </p:cNvSpPr>
          <p:nvPr>
            <p:ph type="title"/>
          </p:nvPr>
        </p:nvSpPr>
        <p:spPr/>
        <p:txBody>
          <a:bodyPr/>
          <a:lstStyle/>
          <a:p>
            <a:pPr algn="ctr"/>
            <a:r>
              <a:rPr lang="fa-IR" smtClean="0">
                <a:solidFill>
                  <a:srgbClr val="7030A0"/>
                </a:solidFill>
                <a:cs typeface="B Nazanin" pitchFamily="2" charset="-78"/>
              </a:rPr>
              <a:t>دسته</a:t>
            </a:r>
            <a:r>
              <a:rPr lang="fa-IR" smtClean="0"/>
              <a:t> </a:t>
            </a:r>
            <a:r>
              <a:rPr lang="fa-IR" smtClean="0">
                <a:solidFill>
                  <a:srgbClr val="7030A0"/>
                </a:solidFill>
                <a:cs typeface="B Nazanin" pitchFamily="2" charset="-78"/>
              </a:rPr>
              <a:t>بندي</a:t>
            </a:r>
            <a:r>
              <a:rPr lang="fa-IR" smtClean="0"/>
              <a:t> </a:t>
            </a:r>
            <a:r>
              <a:rPr lang="fa-IR" smtClean="0">
                <a:solidFill>
                  <a:srgbClr val="7030A0"/>
                </a:solidFill>
                <a:cs typeface="B Nazanin" pitchFamily="2" charset="-78"/>
              </a:rPr>
              <a:t>مادربوردها</a:t>
            </a:r>
          </a:p>
        </p:txBody>
      </p:sp>
      <p:sp>
        <p:nvSpPr>
          <p:cNvPr id="55298" name="Content Placeholder 1"/>
          <p:cNvSpPr>
            <a:spLocks noGrp="1"/>
          </p:cNvSpPr>
          <p:nvPr>
            <p:ph idx="1"/>
          </p:nvPr>
        </p:nvSpPr>
        <p:spPr>
          <a:xfrm>
            <a:off x="285750" y="1828800"/>
            <a:ext cx="8048625" cy="4529138"/>
          </a:xfrm>
        </p:spPr>
        <p:txBody>
          <a:bodyPr/>
          <a:lstStyle/>
          <a:p>
            <a:pPr algn="r" rtl="1"/>
            <a:r>
              <a:rPr lang="en-US" sz="2500" smtClean="0">
                <a:cs typeface="B Nazanin" pitchFamily="2" charset="-78"/>
              </a:rPr>
              <a:t>AT</a:t>
            </a:r>
            <a:r>
              <a:rPr lang="fa-IR" sz="2500" smtClean="0">
                <a:cs typeface="B Nazanin" pitchFamily="2" charset="-78"/>
              </a:rPr>
              <a:t> : داراي کانکتور برق از نوع </a:t>
            </a:r>
            <a:r>
              <a:rPr lang="en-US" sz="2500" smtClean="0">
                <a:cs typeface="B Nazanin" pitchFamily="2" charset="-78"/>
              </a:rPr>
              <a:t>AT</a:t>
            </a:r>
            <a:r>
              <a:rPr lang="fa-IR" sz="2500" smtClean="0">
                <a:cs typeface="B Nazanin" pitchFamily="2" charset="-78"/>
              </a:rPr>
              <a:t>  هستند.</a:t>
            </a:r>
            <a:endParaRPr lang="en-US" sz="2500" smtClean="0">
              <a:cs typeface="B Nazanin" pitchFamily="2" charset="-78"/>
            </a:endParaRPr>
          </a:p>
          <a:p>
            <a:pPr algn="r" rtl="1"/>
            <a:r>
              <a:rPr lang="en-US" sz="2500" smtClean="0">
                <a:cs typeface="B Nazanin" pitchFamily="2" charset="-78"/>
              </a:rPr>
              <a:t>ATX</a:t>
            </a:r>
            <a:r>
              <a:rPr lang="fa-IR" sz="2500" smtClean="0">
                <a:cs typeface="B Nazanin" pitchFamily="2" charset="-78"/>
              </a:rPr>
              <a:t> : داراي کانکتور برق از نوع </a:t>
            </a:r>
            <a:r>
              <a:rPr lang="en-US" sz="2500" smtClean="0">
                <a:cs typeface="B Nazanin" pitchFamily="2" charset="-78"/>
              </a:rPr>
              <a:t>AT</a:t>
            </a:r>
            <a:r>
              <a:rPr lang="fa-IR" sz="2500" smtClean="0">
                <a:cs typeface="B Nazanin" pitchFamily="2" charset="-78"/>
              </a:rPr>
              <a:t>  هستند.</a:t>
            </a:r>
          </a:p>
          <a:p>
            <a:pPr algn="r" rtl="1"/>
            <a:r>
              <a:rPr lang="en-US" sz="2500" smtClean="0">
                <a:cs typeface="B Nazanin" pitchFamily="2" charset="-78"/>
              </a:rPr>
              <a:t>Onboard</a:t>
            </a:r>
            <a:r>
              <a:rPr lang="fa-IR" sz="2500" smtClean="0">
                <a:cs typeface="B Nazanin" pitchFamily="2" charset="-78"/>
              </a:rPr>
              <a:t> و غير </a:t>
            </a:r>
            <a:r>
              <a:rPr lang="en-US" sz="2500" smtClean="0">
                <a:cs typeface="B Nazanin" pitchFamily="2" charset="-78"/>
              </a:rPr>
              <a:t>Onboard</a:t>
            </a:r>
            <a:r>
              <a:rPr lang="fa-IR" sz="2500" smtClean="0">
                <a:cs typeface="B Nazanin" pitchFamily="2" charset="-78"/>
              </a:rPr>
              <a:t> – مي توان بخشهاي سرخود را غيرفعال يا فعال کرد.</a:t>
            </a:r>
          </a:p>
          <a:p>
            <a:pPr algn="r" rtl="1"/>
            <a:r>
              <a:rPr lang="en-US" sz="2500" smtClean="0">
                <a:cs typeface="B Nazanin" pitchFamily="2" charset="-78"/>
              </a:rPr>
              <a:t>Green</a:t>
            </a:r>
            <a:r>
              <a:rPr lang="fa-IR" sz="2500" smtClean="0">
                <a:cs typeface="B Nazanin" pitchFamily="2" charset="-78"/>
              </a:rPr>
              <a:t>: توانايي کنترل برق مادربورد در زمان عدم استفاده از يک قطعه است.</a:t>
            </a:r>
          </a:p>
          <a:p>
            <a:pPr algn="r" rtl="1"/>
            <a:r>
              <a:rPr lang="en-US" sz="2500" smtClean="0">
                <a:cs typeface="B Nazanin" pitchFamily="2" charset="-78"/>
              </a:rPr>
              <a:t>(PnP) Plug and Play</a:t>
            </a:r>
            <a:r>
              <a:rPr lang="fa-IR" sz="2500" smtClean="0">
                <a:cs typeface="B Nazanin" pitchFamily="2" charset="-78"/>
              </a:rPr>
              <a:t>: با اضافه کردن قطعه اي نيازي يه معرفي به باياس ندارد.</a:t>
            </a:r>
          </a:p>
          <a:p>
            <a:pPr algn="r" rtl="1"/>
            <a:r>
              <a:rPr lang="fa-IR" sz="2500" smtClean="0">
                <a:cs typeface="B Nazanin" pitchFamily="2" charset="-78"/>
              </a:rPr>
              <a:t>قابل ارتقا</a:t>
            </a:r>
          </a:p>
          <a:p>
            <a:pPr algn="r" rtl="1"/>
            <a:r>
              <a:rPr lang="fa-IR" sz="2500" smtClean="0">
                <a:cs typeface="B Nazanin" pitchFamily="2" charset="-78"/>
              </a:rPr>
              <a:t>بدون جامپر (</a:t>
            </a:r>
            <a:r>
              <a:rPr lang="en-US" sz="2500" smtClean="0">
                <a:cs typeface="B Nazanin" pitchFamily="2" charset="-78"/>
              </a:rPr>
              <a:t>Jumper Less</a:t>
            </a:r>
            <a:r>
              <a:rPr lang="fa-IR" sz="2500" smtClean="0">
                <a:cs typeface="B Nazanin" pitchFamily="2" charset="-78"/>
              </a:rPr>
              <a:t>) مادربوردهاي جديد از اين نوع هستند</a:t>
            </a:r>
          </a:p>
          <a:p>
            <a:pPr algn="r" rtl="1"/>
            <a:endParaRPr lang="fa-IR" sz="2500" smtClean="0">
              <a:cs typeface="B Nazanin" pitchFamily="2" charset="-78"/>
            </a:endParaRPr>
          </a:p>
          <a:p>
            <a:pPr algn="r" rtl="1"/>
            <a:endParaRPr lang="fa-IR" sz="2500" smtClean="0">
              <a:cs typeface="B Nazanin" pitchFamily="2" charset="-78"/>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itle 2"/>
          <p:cNvSpPr>
            <a:spLocks noGrp="1"/>
          </p:cNvSpPr>
          <p:nvPr>
            <p:ph type="title"/>
          </p:nvPr>
        </p:nvSpPr>
        <p:spPr/>
        <p:txBody>
          <a:bodyPr/>
          <a:lstStyle/>
          <a:p>
            <a:pPr algn="ctr"/>
            <a:r>
              <a:rPr lang="fa-IR" smtClean="0">
                <a:solidFill>
                  <a:srgbClr val="7030A0"/>
                </a:solidFill>
                <a:cs typeface="B Nazanin" pitchFamily="2" charset="-78"/>
              </a:rPr>
              <a:t>انواع</a:t>
            </a:r>
            <a:r>
              <a:rPr lang="fa-IR" smtClean="0"/>
              <a:t> </a:t>
            </a:r>
            <a:r>
              <a:rPr lang="fa-IR" smtClean="0">
                <a:solidFill>
                  <a:srgbClr val="7030A0"/>
                </a:solidFill>
                <a:cs typeface="B Nazanin" pitchFamily="2" charset="-78"/>
              </a:rPr>
              <a:t>مادربورد</a:t>
            </a:r>
          </a:p>
        </p:txBody>
      </p:sp>
      <p:sp>
        <p:nvSpPr>
          <p:cNvPr id="56322" name="Content Placeholder 1"/>
          <p:cNvSpPr>
            <a:spLocks noGrp="1"/>
          </p:cNvSpPr>
          <p:nvPr>
            <p:ph idx="1"/>
          </p:nvPr>
        </p:nvSpPr>
        <p:spPr>
          <a:xfrm>
            <a:off x="428625" y="1828800"/>
            <a:ext cx="7772400" cy="4114800"/>
          </a:xfrm>
        </p:spPr>
        <p:txBody>
          <a:bodyPr/>
          <a:lstStyle/>
          <a:p>
            <a:pPr algn="r" rtl="1"/>
            <a:r>
              <a:rPr lang="en-US" sz="2500" smtClean="0">
                <a:cs typeface="B Nazanin" pitchFamily="2" charset="-78"/>
              </a:rPr>
              <a:t>XT </a:t>
            </a:r>
            <a:r>
              <a:rPr lang="fa-IR" sz="2500" smtClean="0">
                <a:cs typeface="B Nazanin" pitchFamily="2" charset="-78"/>
              </a:rPr>
              <a:t> - 8 بيتي بودن و داراي قطعات مجزا مي باشد.</a:t>
            </a:r>
            <a:endParaRPr lang="en-US" sz="2500" smtClean="0">
              <a:cs typeface="B Nazanin" pitchFamily="2" charset="-78"/>
            </a:endParaRPr>
          </a:p>
          <a:p>
            <a:pPr algn="r" rtl="1"/>
            <a:r>
              <a:rPr lang="en-US" sz="2500" smtClean="0">
                <a:cs typeface="B Nazanin" pitchFamily="2" charset="-78"/>
              </a:rPr>
              <a:t>286 – 386SX</a:t>
            </a:r>
            <a:r>
              <a:rPr lang="fa-IR" sz="2500" smtClean="0">
                <a:cs typeface="B Nazanin" pitchFamily="2" charset="-78"/>
              </a:rPr>
              <a:t> داراي حافظه </a:t>
            </a:r>
            <a:r>
              <a:rPr lang="en-US" sz="2500" smtClean="0">
                <a:cs typeface="B Nazanin" pitchFamily="2" charset="-78"/>
              </a:rPr>
              <a:t>SIMM</a:t>
            </a:r>
            <a:r>
              <a:rPr lang="fa-IR" sz="2500" smtClean="0">
                <a:cs typeface="B Nazanin" pitchFamily="2" charset="-78"/>
              </a:rPr>
              <a:t> در کنار </a:t>
            </a:r>
            <a:r>
              <a:rPr lang="en-US" sz="2500" smtClean="0">
                <a:cs typeface="B Nazanin" pitchFamily="2" charset="-78"/>
              </a:rPr>
              <a:t>DIP</a:t>
            </a:r>
            <a:endParaRPr lang="fa-IR" sz="2500" smtClean="0">
              <a:cs typeface="B Nazanin" pitchFamily="2" charset="-78"/>
            </a:endParaRPr>
          </a:p>
          <a:p>
            <a:pPr algn="r" rtl="1"/>
            <a:r>
              <a:rPr lang="en-US" sz="2500" smtClean="0">
                <a:cs typeface="B Nazanin" pitchFamily="2" charset="-78"/>
              </a:rPr>
              <a:t>386DX</a:t>
            </a:r>
            <a:r>
              <a:rPr lang="fa-IR" sz="2500" smtClean="0">
                <a:cs typeface="B Nazanin" pitchFamily="2" charset="-78"/>
              </a:rPr>
              <a:t>: اولين مادربورد قابل ارتقا با دارابودن سوکت </a:t>
            </a:r>
            <a:r>
              <a:rPr lang="en-US" sz="2500" smtClean="0">
                <a:cs typeface="B Nazanin" pitchFamily="2" charset="-78"/>
              </a:rPr>
              <a:t>PGA</a:t>
            </a:r>
            <a:endParaRPr lang="fa-IR" sz="2500" smtClean="0">
              <a:cs typeface="B Nazanin" pitchFamily="2" charset="-78"/>
            </a:endParaRPr>
          </a:p>
          <a:p>
            <a:pPr algn="r" rtl="1"/>
            <a:r>
              <a:rPr lang="en-US" sz="2500" smtClean="0">
                <a:cs typeface="B Nazanin" pitchFamily="2" charset="-78"/>
              </a:rPr>
              <a:t>486</a:t>
            </a:r>
            <a:r>
              <a:rPr lang="fa-IR" sz="2500" smtClean="0">
                <a:cs typeface="B Nazanin" pitchFamily="2" charset="-78"/>
              </a:rPr>
              <a:t> : سوکت </a:t>
            </a:r>
            <a:r>
              <a:rPr lang="en-US" sz="2500" smtClean="0">
                <a:cs typeface="B Nazanin" pitchFamily="2" charset="-78"/>
              </a:rPr>
              <a:t>ZIF</a:t>
            </a:r>
            <a:r>
              <a:rPr lang="fa-IR" sz="2500" smtClean="0">
                <a:cs typeface="B Nazanin" pitchFamily="2" charset="-78"/>
              </a:rPr>
              <a:t> و داراي اسلات </a:t>
            </a:r>
            <a:r>
              <a:rPr lang="en-US" sz="2500" smtClean="0">
                <a:cs typeface="B Nazanin" pitchFamily="2" charset="-78"/>
              </a:rPr>
              <a:t>PCI , VESA</a:t>
            </a:r>
            <a:r>
              <a:rPr lang="fa-IR" sz="2500" smtClean="0">
                <a:cs typeface="B Nazanin" pitchFamily="2" charset="-78"/>
              </a:rPr>
              <a:t> و خصوصيت </a:t>
            </a:r>
            <a:r>
              <a:rPr lang="en-US" sz="2500" smtClean="0">
                <a:cs typeface="B Nazanin" pitchFamily="2" charset="-78"/>
              </a:rPr>
              <a:t>PNP</a:t>
            </a:r>
            <a:endParaRPr lang="fa-IR" sz="2500" smtClean="0">
              <a:cs typeface="B Nazanin" pitchFamily="2" charset="-78"/>
            </a:endParaRPr>
          </a:p>
          <a:p>
            <a:pPr algn="r" rtl="1"/>
            <a:r>
              <a:rPr lang="en-US" sz="2500" smtClean="0">
                <a:cs typeface="B Nazanin" pitchFamily="2" charset="-78"/>
              </a:rPr>
              <a:t>Pentium</a:t>
            </a:r>
            <a:r>
              <a:rPr lang="fa-IR" sz="2500" smtClean="0">
                <a:cs typeface="B Nazanin" pitchFamily="2" charset="-78"/>
              </a:rPr>
              <a:t> : </a:t>
            </a:r>
          </a:p>
          <a:p>
            <a:pPr algn="r" rtl="1"/>
            <a:r>
              <a:rPr lang="en-US" sz="2500" smtClean="0">
                <a:cs typeface="B Nazanin" pitchFamily="2" charset="-78"/>
              </a:rPr>
              <a:t>Pentium II </a:t>
            </a:r>
            <a:r>
              <a:rPr lang="fa-IR" sz="2500" smtClean="0">
                <a:cs typeface="B Nazanin" pitchFamily="2" charset="-78"/>
              </a:rPr>
              <a:t> و </a:t>
            </a:r>
            <a:r>
              <a:rPr lang="en-US" sz="2500" smtClean="0">
                <a:cs typeface="B Nazanin" pitchFamily="2" charset="-78"/>
              </a:rPr>
              <a:t>Pentium III</a:t>
            </a:r>
            <a:r>
              <a:rPr lang="fa-IR" sz="2500" smtClean="0">
                <a:cs typeface="B Nazanin" pitchFamily="2" charset="-78"/>
              </a:rPr>
              <a:t>: پشتيباني از حافظه </a:t>
            </a:r>
            <a:r>
              <a:rPr lang="en-US" sz="2500" smtClean="0">
                <a:cs typeface="B Nazanin" pitchFamily="2" charset="-78"/>
              </a:rPr>
              <a:t>SIMM</a:t>
            </a:r>
            <a:r>
              <a:rPr lang="fa-IR" sz="2500" smtClean="0">
                <a:cs typeface="B Nazanin" pitchFamily="2" charset="-78"/>
              </a:rPr>
              <a:t> و گاهي </a:t>
            </a:r>
            <a:r>
              <a:rPr lang="en-US" sz="2500" smtClean="0">
                <a:cs typeface="B Nazanin" pitchFamily="2" charset="-78"/>
              </a:rPr>
              <a:t>DDR</a:t>
            </a:r>
            <a:r>
              <a:rPr lang="fa-IR" sz="2500" smtClean="0">
                <a:cs typeface="B Nazanin" pitchFamily="2" charset="-78"/>
              </a:rPr>
              <a:t> </a:t>
            </a:r>
          </a:p>
          <a:p>
            <a:pPr algn="r" rtl="1"/>
            <a:r>
              <a:rPr lang="en-US" sz="2500" smtClean="0">
                <a:cs typeface="B Nazanin" pitchFamily="2" charset="-78"/>
              </a:rPr>
              <a:t>P4</a:t>
            </a:r>
            <a:endParaRPr lang="fa-IR" sz="2500" smtClean="0">
              <a:cs typeface="B Nazanin" pitchFamily="2" charset="-78"/>
            </a:endParaRPr>
          </a:p>
          <a:p>
            <a:pPr algn="r" rtl="1"/>
            <a:r>
              <a:rPr lang="en-US" sz="2500" smtClean="0">
                <a:cs typeface="B Nazanin" pitchFamily="2" charset="-78"/>
              </a:rPr>
              <a:t>AMD</a:t>
            </a:r>
            <a:endParaRPr lang="fa-IR" sz="2500" smtClean="0">
              <a:cs typeface="B Nazanin" pitchFamily="2" charset="-78"/>
            </a:endParaRPr>
          </a:p>
          <a:p>
            <a:pPr algn="r" rtl="1"/>
            <a:endParaRPr lang="fa-IR" sz="2500" smtClean="0">
              <a:cs typeface="B Nazanin" pitchFamily="2" charset="-78"/>
            </a:endParaRPr>
          </a:p>
          <a:p>
            <a:pPr algn="r" rtl="1"/>
            <a:endParaRPr lang="fa-IR" sz="2500" smtClean="0">
              <a:cs typeface="B Nazanin" pitchFamily="2" charset="-78"/>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itle 2"/>
          <p:cNvSpPr>
            <a:spLocks noGrp="1"/>
          </p:cNvSpPr>
          <p:nvPr>
            <p:ph type="title"/>
          </p:nvPr>
        </p:nvSpPr>
        <p:spPr/>
        <p:txBody>
          <a:bodyPr/>
          <a:lstStyle/>
          <a:p>
            <a:pPr algn="ctr"/>
            <a:r>
              <a:rPr lang="en-US" smtClean="0">
                <a:solidFill>
                  <a:srgbClr val="7030A0"/>
                </a:solidFill>
                <a:cs typeface="B Nazanin" pitchFamily="2" charset="-78"/>
              </a:rPr>
              <a:t>Pentium</a:t>
            </a:r>
            <a:endParaRPr lang="fa-IR" smtClean="0">
              <a:solidFill>
                <a:srgbClr val="7030A0"/>
              </a:solidFill>
              <a:cs typeface="B Nazanin" pitchFamily="2" charset="-78"/>
            </a:endParaRPr>
          </a:p>
        </p:txBody>
      </p:sp>
      <p:sp>
        <p:nvSpPr>
          <p:cNvPr id="2" name="Content Placeholder 1"/>
          <p:cNvSpPr>
            <a:spLocks noGrp="1"/>
          </p:cNvSpPr>
          <p:nvPr>
            <p:ph idx="1"/>
          </p:nvPr>
        </p:nvSpPr>
        <p:spPr>
          <a:xfrm>
            <a:off x="500063" y="1643063"/>
            <a:ext cx="7772400" cy="4857750"/>
          </a:xfrm>
        </p:spPr>
        <p:txBody>
          <a:bodyPr>
            <a:normAutofit fontScale="77500" lnSpcReduction="20000"/>
          </a:bodyPr>
          <a:lstStyle/>
          <a:p>
            <a:pPr marL="365760" indent="-256032" algn="r" rtl="1" fontAlgn="auto">
              <a:spcAft>
                <a:spcPts val="0"/>
              </a:spcAft>
              <a:buFont typeface="Wingdings 3"/>
              <a:buChar char=""/>
              <a:defRPr/>
            </a:pPr>
            <a:r>
              <a:rPr lang="fa-IR" dirty="0" smtClean="0">
                <a:cs typeface="B Nazanin" pitchFamily="2" charset="-78"/>
              </a:rPr>
              <a:t>دراي سوكت </a:t>
            </a:r>
            <a:r>
              <a:rPr lang="en-US" dirty="0" smtClean="0">
                <a:cs typeface="B Nazanin" pitchFamily="2" charset="-78"/>
              </a:rPr>
              <a:t>PGA</a:t>
            </a:r>
            <a:r>
              <a:rPr lang="fa-IR" dirty="0" smtClean="0">
                <a:cs typeface="B Nazanin" pitchFamily="2" charset="-78"/>
              </a:rPr>
              <a:t> نوع </a:t>
            </a:r>
            <a:r>
              <a:rPr lang="en-US" dirty="0" smtClean="0">
                <a:cs typeface="B Nazanin" pitchFamily="2" charset="-78"/>
              </a:rPr>
              <a:t>ZIF</a:t>
            </a:r>
            <a:r>
              <a:rPr lang="fa-IR" dirty="0" smtClean="0">
                <a:cs typeface="B Nazanin" pitchFamily="2" charset="-78"/>
              </a:rPr>
              <a:t> با شماره 7 مي باشند و پردازنده هاي شركت اينتل و </a:t>
            </a:r>
            <a:r>
              <a:rPr lang="en-US" dirty="0" smtClean="0">
                <a:cs typeface="B Nazanin" pitchFamily="2" charset="-78"/>
              </a:rPr>
              <a:t>K6 </a:t>
            </a:r>
            <a:r>
              <a:rPr lang="fa-IR" dirty="0" smtClean="0">
                <a:cs typeface="B Nazanin" pitchFamily="2" charset="-78"/>
              </a:rPr>
              <a:t>،</a:t>
            </a:r>
            <a:r>
              <a:rPr lang="en-US" dirty="0" smtClean="0">
                <a:cs typeface="B Nazanin" pitchFamily="2" charset="-78"/>
              </a:rPr>
              <a:t>K6/2  </a:t>
            </a:r>
            <a:r>
              <a:rPr lang="fa-IR" dirty="0" smtClean="0">
                <a:cs typeface="B Nazanin" pitchFamily="2" charset="-78"/>
              </a:rPr>
              <a:t>شركت </a:t>
            </a:r>
            <a:r>
              <a:rPr lang="en-US" dirty="0" smtClean="0">
                <a:cs typeface="B Nazanin" pitchFamily="2" charset="-78"/>
              </a:rPr>
              <a:t>AMD</a:t>
            </a:r>
            <a:r>
              <a:rPr lang="fa-IR" dirty="0" smtClean="0">
                <a:cs typeface="B Nazanin" pitchFamily="2" charset="-78"/>
              </a:rPr>
              <a:t> و پردازنده</a:t>
            </a:r>
            <a:r>
              <a:rPr lang="en-US" dirty="0" smtClean="0">
                <a:cs typeface="B Nazanin" pitchFamily="2" charset="-78"/>
              </a:rPr>
              <a:t>M6 M5 </a:t>
            </a:r>
            <a:r>
              <a:rPr lang="fa-IR" dirty="0" smtClean="0">
                <a:cs typeface="B Nazanin" pitchFamily="2" charset="-78"/>
              </a:rPr>
              <a:t> شركت سايريكس بر روي آنها قابل نصب است.</a:t>
            </a:r>
          </a:p>
          <a:p>
            <a:pPr marL="365760" indent="-256032" algn="r" rtl="1" fontAlgn="auto">
              <a:spcAft>
                <a:spcPts val="0"/>
              </a:spcAft>
              <a:buFont typeface="Wingdings 3"/>
              <a:buChar char=""/>
              <a:defRPr/>
            </a:pPr>
            <a:r>
              <a:rPr lang="fa-IR" dirty="0" smtClean="0">
                <a:cs typeface="B Nazanin" pitchFamily="2" charset="-78"/>
              </a:rPr>
              <a:t>پشتيباني از اسلات و بانكهاي حافظه </a:t>
            </a:r>
            <a:r>
              <a:rPr lang="en-US" dirty="0" smtClean="0">
                <a:cs typeface="B Nazanin" pitchFamily="2" charset="-78"/>
              </a:rPr>
              <a:t>SD168 pin</a:t>
            </a:r>
            <a:r>
              <a:rPr lang="fa-IR" dirty="0" smtClean="0">
                <a:cs typeface="B Nazanin" pitchFamily="2" charset="-78"/>
              </a:rPr>
              <a:t> به طور مجزا و يا همراه با </a:t>
            </a:r>
            <a:r>
              <a:rPr lang="en-US" dirty="0" smtClean="0">
                <a:cs typeface="B Nazanin" pitchFamily="2" charset="-78"/>
              </a:rPr>
              <a:t>SIMM</a:t>
            </a:r>
            <a:r>
              <a:rPr lang="fa-IR" dirty="0" smtClean="0">
                <a:cs typeface="B Nazanin" pitchFamily="2" charset="-78"/>
              </a:rPr>
              <a:t> از نوع 72 پين</a:t>
            </a:r>
          </a:p>
          <a:p>
            <a:pPr marL="365760" indent="-256032" algn="r" rtl="1" fontAlgn="auto">
              <a:spcAft>
                <a:spcPts val="0"/>
              </a:spcAft>
              <a:buFont typeface="Wingdings 3"/>
              <a:buChar char=""/>
              <a:defRPr/>
            </a:pPr>
            <a:r>
              <a:rPr lang="fa-IR" dirty="0" smtClean="0">
                <a:cs typeface="B Nazanin" pitchFamily="2" charset="-78"/>
              </a:rPr>
              <a:t>داشتن اسلات </a:t>
            </a:r>
            <a:r>
              <a:rPr lang="en-US" dirty="0" smtClean="0">
                <a:cs typeface="B Nazanin" pitchFamily="2" charset="-78"/>
              </a:rPr>
              <a:t>ISA</a:t>
            </a:r>
            <a:r>
              <a:rPr lang="fa-IR" dirty="0" smtClean="0">
                <a:cs typeface="B Nazanin" pitchFamily="2" charset="-78"/>
              </a:rPr>
              <a:t> ، </a:t>
            </a:r>
            <a:r>
              <a:rPr lang="en-US" dirty="0" smtClean="0">
                <a:cs typeface="B Nazanin" pitchFamily="2" charset="-78"/>
              </a:rPr>
              <a:t>PCI</a:t>
            </a:r>
            <a:r>
              <a:rPr lang="fa-IR" dirty="0" smtClean="0">
                <a:cs typeface="B Nazanin" pitchFamily="2" charset="-78"/>
              </a:rPr>
              <a:t> و اسلات جديد </a:t>
            </a:r>
            <a:r>
              <a:rPr lang="en-US" dirty="0" smtClean="0">
                <a:cs typeface="B Nazanin" pitchFamily="2" charset="-78"/>
              </a:rPr>
              <a:t>AGP</a:t>
            </a:r>
            <a:r>
              <a:rPr lang="fa-IR" dirty="0" smtClean="0">
                <a:cs typeface="B Nazanin" pitchFamily="2" charset="-78"/>
              </a:rPr>
              <a:t> در مواردي خاص</a:t>
            </a:r>
          </a:p>
          <a:p>
            <a:pPr marL="365760" indent="-256032" algn="r" rtl="1" fontAlgn="auto">
              <a:spcAft>
                <a:spcPts val="0"/>
              </a:spcAft>
              <a:buFont typeface="Wingdings 3"/>
              <a:buChar char=""/>
              <a:defRPr/>
            </a:pPr>
            <a:r>
              <a:rPr lang="fa-IR" dirty="0" smtClean="0">
                <a:cs typeface="B Nazanin" pitchFamily="2" charset="-78"/>
              </a:rPr>
              <a:t>داشتن حافظه استاتيكي كش سطح 2 بر روي مادربورد</a:t>
            </a:r>
          </a:p>
          <a:p>
            <a:pPr marL="365760" indent="-256032" algn="r" rtl="1" fontAlgn="auto">
              <a:spcAft>
                <a:spcPts val="0"/>
              </a:spcAft>
              <a:buFont typeface="Wingdings 3"/>
              <a:buChar char=""/>
              <a:defRPr/>
            </a:pPr>
            <a:r>
              <a:rPr lang="fa-IR" dirty="0" smtClean="0">
                <a:cs typeface="B Nazanin" pitchFamily="2" charset="-78"/>
              </a:rPr>
              <a:t>كانكتور برق از نوع </a:t>
            </a:r>
            <a:r>
              <a:rPr lang="en-US" dirty="0" smtClean="0">
                <a:cs typeface="B Nazanin" pitchFamily="2" charset="-78"/>
              </a:rPr>
              <a:t>AT</a:t>
            </a:r>
            <a:r>
              <a:rPr lang="fa-IR" dirty="0" smtClean="0">
                <a:cs typeface="B Nazanin" pitchFamily="2" charset="-78"/>
              </a:rPr>
              <a:t> و در بعضي موارد </a:t>
            </a:r>
            <a:r>
              <a:rPr lang="en-US" dirty="0" smtClean="0">
                <a:cs typeface="B Nazanin" pitchFamily="2" charset="-78"/>
              </a:rPr>
              <a:t>ATX</a:t>
            </a:r>
            <a:endParaRPr lang="fa-IR" dirty="0" smtClean="0">
              <a:cs typeface="B Nazanin" pitchFamily="2" charset="-78"/>
            </a:endParaRPr>
          </a:p>
          <a:p>
            <a:pPr marL="365760" indent="-256032" algn="r" rtl="1" fontAlgn="auto">
              <a:spcAft>
                <a:spcPts val="0"/>
              </a:spcAft>
              <a:buFont typeface="Wingdings 3"/>
              <a:buChar char=""/>
              <a:defRPr/>
            </a:pPr>
            <a:r>
              <a:rPr lang="fa-IR" dirty="0" smtClean="0">
                <a:cs typeface="B Nazanin" pitchFamily="2" charset="-78"/>
              </a:rPr>
              <a:t>اينترفيس </a:t>
            </a:r>
            <a:r>
              <a:rPr lang="en-US" dirty="0" smtClean="0">
                <a:cs typeface="B Nazanin" pitchFamily="2" charset="-78"/>
              </a:rPr>
              <a:t>I/O</a:t>
            </a:r>
            <a:r>
              <a:rPr lang="fa-IR" dirty="0" smtClean="0">
                <a:cs typeface="B Nazanin" pitchFamily="2" charset="-78"/>
              </a:rPr>
              <a:t> سرخود بر روي تمامي آنها</a:t>
            </a:r>
          </a:p>
          <a:p>
            <a:pPr marL="365760" indent="-256032" algn="r" rtl="1" fontAlgn="auto">
              <a:spcAft>
                <a:spcPts val="0"/>
              </a:spcAft>
              <a:buFont typeface="Wingdings 3"/>
              <a:buChar char=""/>
              <a:defRPr/>
            </a:pPr>
            <a:r>
              <a:rPr lang="fa-IR" dirty="0" smtClean="0">
                <a:cs typeface="B Nazanin" pitchFamily="2" charset="-78"/>
              </a:rPr>
              <a:t>داشتن و پشتيباني از پورتهاي جديد </a:t>
            </a:r>
            <a:r>
              <a:rPr lang="en-US" dirty="0" smtClean="0">
                <a:cs typeface="B Nazanin" pitchFamily="2" charset="-78"/>
              </a:rPr>
              <a:t>USB</a:t>
            </a:r>
            <a:r>
              <a:rPr lang="fa-IR" dirty="0" smtClean="0">
                <a:cs typeface="B Nazanin" pitchFamily="2" charset="-78"/>
              </a:rPr>
              <a:t> و موس مدل </a:t>
            </a:r>
            <a:r>
              <a:rPr lang="en-US" dirty="0" smtClean="0">
                <a:cs typeface="B Nazanin" pitchFamily="2" charset="-78"/>
              </a:rPr>
              <a:t>PS/2</a:t>
            </a:r>
          </a:p>
          <a:p>
            <a:pPr marL="365760" indent="-256032" algn="r" rtl="1" fontAlgn="auto">
              <a:spcAft>
                <a:spcPts val="0"/>
              </a:spcAft>
              <a:buFont typeface="Wingdings 3"/>
              <a:buChar char=""/>
              <a:defRPr/>
            </a:pPr>
            <a:r>
              <a:rPr lang="fa-IR" dirty="0" smtClean="0">
                <a:cs typeface="B Nazanin" pitchFamily="2" charset="-78"/>
              </a:rPr>
              <a:t>كانكتور كيبورد از نوع </a:t>
            </a:r>
            <a:r>
              <a:rPr lang="en-US" dirty="0" smtClean="0">
                <a:cs typeface="B Nazanin" pitchFamily="2" charset="-78"/>
              </a:rPr>
              <a:t>AT</a:t>
            </a:r>
            <a:r>
              <a:rPr lang="fa-IR" dirty="0" smtClean="0">
                <a:cs typeface="B Nazanin" pitchFamily="2" charset="-78"/>
              </a:rPr>
              <a:t> يا </a:t>
            </a:r>
            <a:r>
              <a:rPr lang="en-US" dirty="0" smtClean="0">
                <a:cs typeface="B Nazanin" pitchFamily="2" charset="-78"/>
              </a:rPr>
              <a:t>PS2</a:t>
            </a:r>
          </a:p>
          <a:p>
            <a:pPr marL="365760" indent="-256032" algn="r" rtl="1" fontAlgn="auto">
              <a:spcAft>
                <a:spcPts val="0"/>
              </a:spcAft>
              <a:buFont typeface="Wingdings 3"/>
              <a:buChar char=""/>
              <a:defRPr/>
            </a:pPr>
            <a:r>
              <a:rPr lang="fa-IR" dirty="0" smtClean="0">
                <a:cs typeface="B Nazanin" pitchFamily="2" charset="-78"/>
              </a:rPr>
              <a:t>تراشه اصلي مجتمع شده</a:t>
            </a:r>
          </a:p>
          <a:p>
            <a:pPr marL="365760" indent="-256032" algn="r" rtl="1" fontAlgn="auto">
              <a:spcAft>
                <a:spcPts val="0"/>
              </a:spcAft>
              <a:buFont typeface="Wingdings 3"/>
              <a:buChar char=""/>
              <a:defRPr/>
            </a:pPr>
            <a:r>
              <a:rPr lang="fa-IR" dirty="0" smtClean="0">
                <a:cs typeface="B Nazanin" pitchFamily="2" charset="-78"/>
              </a:rPr>
              <a:t>داراي باياس يا رام از نوع فلش براي ارتقاي سخت افزاري</a:t>
            </a:r>
          </a:p>
          <a:p>
            <a:pPr marL="365760" indent="-256032" algn="r" rtl="1" fontAlgn="auto">
              <a:spcAft>
                <a:spcPts val="0"/>
              </a:spcAft>
              <a:buFont typeface="Wingdings 3"/>
              <a:buChar char=""/>
              <a:defRPr/>
            </a:pPr>
            <a:r>
              <a:rPr lang="fa-IR" dirty="0" smtClean="0">
                <a:cs typeface="B Nazanin" pitchFamily="2" charset="-78"/>
              </a:rPr>
              <a:t>قابليت اتصال فن پردازنده به مادربورد براي كنترل سرعت چرخش فن</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itle 2"/>
          <p:cNvSpPr>
            <a:spLocks noGrp="1"/>
          </p:cNvSpPr>
          <p:nvPr>
            <p:ph type="title"/>
          </p:nvPr>
        </p:nvSpPr>
        <p:spPr/>
        <p:txBody>
          <a:bodyPr/>
          <a:lstStyle/>
          <a:p>
            <a:pPr algn="ctr"/>
            <a:r>
              <a:rPr lang="fa-IR" smtClean="0">
                <a:solidFill>
                  <a:srgbClr val="7030A0"/>
                </a:solidFill>
                <a:cs typeface="B Nazanin" pitchFamily="2" charset="-78"/>
              </a:rPr>
              <a:t>پنتيوم</a:t>
            </a:r>
            <a:r>
              <a:rPr lang="fa-IR" smtClean="0"/>
              <a:t> </a:t>
            </a:r>
            <a:r>
              <a:rPr lang="en-US" smtClean="0">
                <a:solidFill>
                  <a:srgbClr val="7030A0"/>
                </a:solidFill>
                <a:cs typeface="B Nazanin" pitchFamily="2" charset="-78"/>
              </a:rPr>
              <a:t>II</a:t>
            </a:r>
            <a:r>
              <a:rPr lang="en-US" smtClean="0"/>
              <a:t> </a:t>
            </a:r>
            <a:r>
              <a:rPr lang="fa-IR" smtClean="0"/>
              <a:t> </a:t>
            </a:r>
            <a:r>
              <a:rPr lang="fa-IR" smtClean="0">
                <a:solidFill>
                  <a:srgbClr val="7030A0"/>
                </a:solidFill>
                <a:cs typeface="B Nazanin" pitchFamily="2" charset="-78"/>
              </a:rPr>
              <a:t>و</a:t>
            </a:r>
            <a:r>
              <a:rPr lang="fa-IR" smtClean="0"/>
              <a:t> </a:t>
            </a:r>
            <a:r>
              <a:rPr lang="en-US" smtClean="0">
                <a:solidFill>
                  <a:srgbClr val="7030A0"/>
                </a:solidFill>
                <a:cs typeface="B Nazanin" pitchFamily="2" charset="-78"/>
              </a:rPr>
              <a:t>III</a:t>
            </a:r>
            <a:endParaRPr lang="fa-IR" smtClean="0">
              <a:solidFill>
                <a:srgbClr val="7030A0"/>
              </a:solidFill>
              <a:cs typeface="B Nazanin" pitchFamily="2" charset="-78"/>
            </a:endParaRPr>
          </a:p>
        </p:txBody>
      </p:sp>
      <p:sp>
        <p:nvSpPr>
          <p:cNvPr id="58370" name="Content Placeholder 1"/>
          <p:cNvSpPr>
            <a:spLocks noGrp="1"/>
          </p:cNvSpPr>
          <p:nvPr>
            <p:ph idx="1"/>
          </p:nvPr>
        </p:nvSpPr>
        <p:spPr>
          <a:xfrm>
            <a:off x="285750" y="1828800"/>
            <a:ext cx="7772400" cy="4743450"/>
          </a:xfrm>
        </p:spPr>
        <p:txBody>
          <a:bodyPr/>
          <a:lstStyle/>
          <a:p>
            <a:pPr algn="r" rtl="1">
              <a:buFont typeface="Wingdings 3" pitchFamily="18" charset="2"/>
              <a:buNone/>
            </a:pPr>
            <a:r>
              <a:rPr lang="fa-IR" smtClean="0">
                <a:cs typeface="B Nazanin" pitchFamily="2" charset="-78"/>
              </a:rPr>
              <a:t>مادر بوردهايي كه پردازنده هاي پنتيوم </a:t>
            </a:r>
            <a:r>
              <a:rPr lang="en-US" smtClean="0">
                <a:cs typeface="B Nazanin" pitchFamily="2" charset="-78"/>
              </a:rPr>
              <a:t>II </a:t>
            </a:r>
            <a:r>
              <a:rPr lang="fa-IR" smtClean="0">
                <a:cs typeface="B Nazanin" pitchFamily="2" charset="-78"/>
              </a:rPr>
              <a:t> و </a:t>
            </a:r>
            <a:r>
              <a:rPr lang="en-US" smtClean="0">
                <a:cs typeface="B Nazanin" pitchFamily="2" charset="-78"/>
              </a:rPr>
              <a:t>III</a:t>
            </a:r>
            <a:r>
              <a:rPr lang="fa-IR" smtClean="0">
                <a:cs typeface="B Nazanin" pitchFamily="2" charset="-78"/>
              </a:rPr>
              <a:t> بر روي آنها قابل نصب است.</a:t>
            </a:r>
          </a:p>
          <a:p>
            <a:pPr algn="r" rtl="1"/>
            <a:r>
              <a:rPr lang="fa-IR" smtClean="0">
                <a:cs typeface="B Nazanin" pitchFamily="2" charset="-78"/>
              </a:rPr>
              <a:t>براي اولين بار با سوكتهاي اسلاتي برخورد مي كنيم.</a:t>
            </a:r>
          </a:p>
          <a:p>
            <a:pPr algn="r" rtl="1"/>
            <a:r>
              <a:rPr lang="fa-IR" smtClean="0">
                <a:cs typeface="B Nazanin" pitchFamily="2" charset="-78"/>
              </a:rPr>
              <a:t>قابليت نصب پكيجهاي </a:t>
            </a:r>
            <a:r>
              <a:rPr lang="en-US" smtClean="0">
                <a:cs typeface="B Nazanin" pitchFamily="2" charset="-78"/>
              </a:rPr>
              <a:t>FCPGA </a:t>
            </a:r>
            <a:r>
              <a:rPr lang="fa-IR" smtClean="0">
                <a:cs typeface="B Nazanin" pitchFamily="2" charset="-78"/>
              </a:rPr>
              <a:t> و </a:t>
            </a:r>
            <a:r>
              <a:rPr lang="en-US" smtClean="0">
                <a:cs typeface="B Nazanin" pitchFamily="2" charset="-78"/>
              </a:rPr>
              <a:t>PPGA</a:t>
            </a:r>
            <a:r>
              <a:rPr lang="fa-IR" smtClean="0">
                <a:cs typeface="B Nazanin" pitchFamily="2" charset="-78"/>
              </a:rPr>
              <a:t> به كمك داتربورد</a:t>
            </a:r>
            <a:endParaRPr lang="en-US" smtClean="0">
              <a:cs typeface="B Nazanin" pitchFamily="2" charset="-78"/>
            </a:endParaRPr>
          </a:p>
          <a:p>
            <a:pPr algn="r" rtl="1"/>
            <a:r>
              <a:rPr lang="fa-IR" smtClean="0">
                <a:cs typeface="B Nazanin" pitchFamily="2" charset="-78"/>
              </a:rPr>
              <a:t>وجود اسلاتهاي </a:t>
            </a:r>
            <a:r>
              <a:rPr lang="en-US" smtClean="0">
                <a:cs typeface="B Nazanin" pitchFamily="2" charset="-78"/>
              </a:rPr>
              <a:t>AGP</a:t>
            </a:r>
            <a:endParaRPr lang="fa-IR" smtClean="0">
              <a:cs typeface="B Nazanin" pitchFamily="2" charset="-78"/>
            </a:endParaRPr>
          </a:p>
          <a:p>
            <a:pPr algn="r" rtl="1"/>
            <a:r>
              <a:rPr lang="fa-IR" smtClean="0">
                <a:cs typeface="B Nazanin" pitchFamily="2" charset="-78"/>
              </a:rPr>
              <a:t>پورت </a:t>
            </a:r>
            <a:r>
              <a:rPr lang="en-US" smtClean="0">
                <a:cs typeface="B Nazanin" pitchFamily="2" charset="-78"/>
              </a:rPr>
              <a:t>USB </a:t>
            </a:r>
            <a:r>
              <a:rPr lang="fa-IR" smtClean="0">
                <a:cs typeface="B Nazanin" pitchFamily="2" charset="-78"/>
              </a:rPr>
              <a:t> با سرعت بالا</a:t>
            </a:r>
            <a:endParaRPr lang="en-US" smtClean="0">
              <a:cs typeface="B Nazanin" pitchFamily="2" charset="-78"/>
            </a:endParaRPr>
          </a:p>
          <a:p>
            <a:pPr algn="r" rtl="1"/>
            <a:r>
              <a:rPr lang="fa-IR" smtClean="0">
                <a:cs typeface="B Nazanin" pitchFamily="2" charset="-78"/>
              </a:rPr>
              <a:t>سنسورهاي حرارتي</a:t>
            </a:r>
          </a:p>
          <a:p>
            <a:pPr algn="r" rtl="1"/>
            <a:r>
              <a:rPr lang="fa-IR" smtClean="0">
                <a:cs typeface="B Nazanin" pitchFamily="2" charset="-78"/>
              </a:rPr>
              <a:t>در اين نسل مادربوردهاي خانواده </a:t>
            </a:r>
            <a:r>
              <a:rPr lang="en-US" smtClean="0">
                <a:cs typeface="B Nazanin" pitchFamily="2" charset="-78"/>
              </a:rPr>
              <a:t>AMD</a:t>
            </a:r>
            <a:r>
              <a:rPr lang="fa-IR" smtClean="0">
                <a:cs typeface="B Nazanin" pitchFamily="2" charset="-78"/>
              </a:rPr>
              <a:t> از اينتل و سازگار با آن جدا شدند.</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itle 2"/>
          <p:cNvSpPr>
            <a:spLocks noGrp="1"/>
          </p:cNvSpPr>
          <p:nvPr>
            <p:ph type="title"/>
          </p:nvPr>
        </p:nvSpPr>
        <p:spPr/>
        <p:txBody>
          <a:bodyPr/>
          <a:lstStyle/>
          <a:p>
            <a:pPr algn="ctr"/>
            <a:r>
              <a:rPr lang="en-US" smtClean="0">
                <a:solidFill>
                  <a:srgbClr val="7030A0"/>
                </a:solidFill>
                <a:cs typeface="B Nazanin" pitchFamily="2" charset="-78"/>
              </a:rPr>
              <a:t>Pentium</a:t>
            </a:r>
            <a:r>
              <a:rPr lang="en-US" smtClean="0"/>
              <a:t> </a:t>
            </a:r>
            <a:r>
              <a:rPr lang="en-US" smtClean="0">
                <a:solidFill>
                  <a:srgbClr val="7030A0"/>
                </a:solidFill>
                <a:cs typeface="B Nazanin" pitchFamily="2" charset="-78"/>
              </a:rPr>
              <a:t>4 (P4)</a:t>
            </a:r>
            <a:endParaRPr lang="fa-IR" smtClean="0">
              <a:solidFill>
                <a:srgbClr val="7030A0"/>
              </a:solidFill>
              <a:cs typeface="B Nazanin" pitchFamily="2" charset="-78"/>
            </a:endParaRPr>
          </a:p>
        </p:txBody>
      </p:sp>
      <p:sp>
        <p:nvSpPr>
          <p:cNvPr id="59394" name="Content Placeholder 1"/>
          <p:cNvSpPr>
            <a:spLocks noGrp="1"/>
          </p:cNvSpPr>
          <p:nvPr>
            <p:ph idx="1"/>
          </p:nvPr>
        </p:nvSpPr>
        <p:spPr>
          <a:xfrm>
            <a:off x="357188" y="1828800"/>
            <a:ext cx="7772400" cy="4814888"/>
          </a:xfrm>
        </p:spPr>
        <p:txBody>
          <a:bodyPr/>
          <a:lstStyle/>
          <a:p>
            <a:pPr algn="r" rtl="1"/>
            <a:r>
              <a:rPr lang="fa-IR" smtClean="0">
                <a:cs typeface="B Nazanin" pitchFamily="2" charset="-78"/>
              </a:rPr>
              <a:t>آخرين مدل مادربوردها در دومدل 423و478 پين</a:t>
            </a:r>
          </a:p>
          <a:p>
            <a:pPr algn="r" rtl="1"/>
            <a:r>
              <a:rPr lang="fa-IR" smtClean="0">
                <a:cs typeface="B Nazanin" pitchFamily="2" charset="-78"/>
              </a:rPr>
              <a:t>شباهت زيادي با پنتيوم 3 دارند.</a:t>
            </a:r>
          </a:p>
          <a:p>
            <a:pPr algn="r" rtl="1"/>
            <a:r>
              <a:rPr lang="fa-IR" smtClean="0">
                <a:cs typeface="B Nazanin" pitchFamily="2" charset="-78"/>
              </a:rPr>
              <a:t>داراي اسلاتهاي </a:t>
            </a:r>
            <a:r>
              <a:rPr lang="en-US" smtClean="0">
                <a:cs typeface="B Nazanin" pitchFamily="2" charset="-78"/>
              </a:rPr>
              <a:t>CNR ,AMR</a:t>
            </a:r>
            <a:r>
              <a:rPr lang="fa-IR" smtClean="0">
                <a:cs typeface="B Nazanin" pitchFamily="2" charset="-78"/>
              </a:rPr>
              <a:t> است</a:t>
            </a:r>
          </a:p>
          <a:p>
            <a:pPr algn="r" rtl="1"/>
            <a:r>
              <a:rPr lang="fa-IR" smtClean="0">
                <a:cs typeface="B Nazanin" pitchFamily="2" charset="-78"/>
              </a:rPr>
              <a:t>پشتيباني از حافظه هاي </a:t>
            </a:r>
            <a:r>
              <a:rPr lang="en-US" smtClean="0">
                <a:cs typeface="B Nazanin" pitchFamily="2" charset="-78"/>
              </a:rPr>
              <a:t>SD</a:t>
            </a:r>
            <a:r>
              <a:rPr lang="fa-IR" smtClean="0">
                <a:cs typeface="B Nazanin" pitchFamily="2" charset="-78"/>
              </a:rPr>
              <a:t>رم (</a:t>
            </a:r>
            <a:r>
              <a:rPr lang="en-US" smtClean="0">
                <a:cs typeface="B Nazanin" pitchFamily="2" charset="-78"/>
              </a:rPr>
              <a:t>DDR</a:t>
            </a:r>
            <a:r>
              <a:rPr lang="fa-IR" smtClean="0">
                <a:cs typeface="B Nazanin" pitchFamily="2" charset="-78"/>
              </a:rPr>
              <a:t>) و (</a:t>
            </a:r>
            <a:r>
              <a:rPr lang="en-US" smtClean="0">
                <a:cs typeface="B Nazanin" pitchFamily="2" charset="-78"/>
              </a:rPr>
              <a:t>RIMM</a:t>
            </a:r>
            <a:r>
              <a:rPr lang="fa-IR" smtClean="0">
                <a:cs typeface="B Nazanin" pitchFamily="2" charset="-78"/>
              </a:rPr>
              <a:t>)</a:t>
            </a:r>
          </a:p>
          <a:p>
            <a:pPr algn="r" rtl="1"/>
            <a:r>
              <a:rPr lang="fa-IR" smtClean="0">
                <a:cs typeface="B Nazanin" pitchFamily="2" charset="-78"/>
              </a:rPr>
              <a:t>پشتيباني از فركانس تا 533 مگا ( قبلي حداكثر 133)</a:t>
            </a:r>
          </a:p>
          <a:p>
            <a:pPr algn="r" rtl="1"/>
            <a:r>
              <a:rPr lang="fa-IR" smtClean="0">
                <a:cs typeface="B Nazanin" pitchFamily="2" charset="-78"/>
              </a:rPr>
              <a:t>اسلاتهاي جديد </a:t>
            </a:r>
            <a:r>
              <a:rPr lang="en-US" smtClean="0">
                <a:cs typeface="B Nazanin" pitchFamily="2" charset="-78"/>
              </a:rPr>
              <a:t>AGP Pro</a:t>
            </a:r>
            <a:r>
              <a:rPr lang="fa-IR" smtClean="0">
                <a:cs typeface="B Nazanin" pitchFamily="2" charset="-78"/>
              </a:rPr>
              <a:t> و </a:t>
            </a:r>
            <a:r>
              <a:rPr lang="en-US" smtClean="0">
                <a:cs typeface="B Nazanin" pitchFamily="2" charset="-78"/>
              </a:rPr>
              <a:t>AGP 8x</a:t>
            </a:r>
            <a:endParaRPr lang="fa-IR" smtClean="0">
              <a:cs typeface="B Nazanin" pitchFamily="2" charset="-78"/>
            </a:endParaRPr>
          </a:p>
          <a:p>
            <a:pPr algn="r" rtl="1"/>
            <a:r>
              <a:rPr lang="fa-IR" smtClean="0">
                <a:cs typeface="B Nazanin" pitchFamily="2" charset="-78"/>
              </a:rPr>
              <a:t>پشتيباني از انتقال سريع اطلاعات </a:t>
            </a:r>
          </a:p>
          <a:p>
            <a:pPr algn="r" rtl="1"/>
            <a:r>
              <a:rPr lang="fa-IR" smtClean="0">
                <a:cs typeface="B Nazanin" pitchFamily="2" charset="-78"/>
              </a:rPr>
              <a:t>حافظه باياس 2 تا 3 مگابايت و داشتن باياس دوگانه</a:t>
            </a:r>
          </a:p>
          <a:p>
            <a:pPr algn="r" rtl="1"/>
            <a:r>
              <a:rPr lang="fa-IR" smtClean="0">
                <a:cs typeface="B Nazanin" pitchFamily="2" charset="-78"/>
              </a:rPr>
              <a:t>سرخود بودن كارت هاي صدا و داشتن سنسور حرارتي</a:t>
            </a:r>
          </a:p>
          <a:p>
            <a:pPr algn="r" rtl="1"/>
            <a:endParaRPr lang="fa-IR" smtClean="0">
              <a:cs typeface="B Nazanin" pitchFamily="2" charset="-78"/>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itle 2"/>
          <p:cNvSpPr>
            <a:spLocks noGrp="1"/>
          </p:cNvSpPr>
          <p:nvPr>
            <p:ph type="title"/>
          </p:nvPr>
        </p:nvSpPr>
        <p:spPr/>
        <p:txBody>
          <a:bodyPr/>
          <a:lstStyle/>
          <a:p>
            <a:pPr algn="ctr"/>
            <a:r>
              <a:rPr lang="fa-IR" smtClean="0">
                <a:solidFill>
                  <a:srgbClr val="7030A0"/>
                </a:solidFill>
                <a:cs typeface="B Nazanin" pitchFamily="2" charset="-78"/>
              </a:rPr>
              <a:t>مادربورد</a:t>
            </a:r>
            <a:r>
              <a:rPr lang="fa-IR" smtClean="0"/>
              <a:t> </a:t>
            </a:r>
            <a:r>
              <a:rPr lang="en-US" smtClean="0">
                <a:solidFill>
                  <a:srgbClr val="7030A0"/>
                </a:solidFill>
                <a:cs typeface="B Nazanin" pitchFamily="2" charset="-78"/>
              </a:rPr>
              <a:t>AMD</a:t>
            </a:r>
            <a:endParaRPr lang="fa-IR" smtClean="0">
              <a:solidFill>
                <a:srgbClr val="7030A0"/>
              </a:solidFill>
              <a:cs typeface="B Nazanin" pitchFamily="2" charset="-78"/>
            </a:endParaRPr>
          </a:p>
        </p:txBody>
      </p:sp>
      <p:sp>
        <p:nvSpPr>
          <p:cNvPr id="60418" name="Content Placeholder 1"/>
          <p:cNvSpPr>
            <a:spLocks noGrp="1"/>
          </p:cNvSpPr>
          <p:nvPr>
            <p:ph idx="1"/>
          </p:nvPr>
        </p:nvSpPr>
        <p:spPr>
          <a:xfrm>
            <a:off x="428625" y="1828800"/>
            <a:ext cx="7772400" cy="4114800"/>
          </a:xfrm>
        </p:spPr>
        <p:txBody>
          <a:bodyPr/>
          <a:lstStyle/>
          <a:p>
            <a:pPr algn="r" rtl="1">
              <a:lnSpc>
                <a:spcPct val="150000"/>
              </a:lnSpc>
            </a:pPr>
            <a:r>
              <a:rPr lang="fa-IR" smtClean="0">
                <a:cs typeface="B Nazanin" pitchFamily="2" charset="-78"/>
              </a:rPr>
              <a:t>بخاطر تفاوت سوكتها از </a:t>
            </a:r>
            <a:r>
              <a:rPr lang="en-US" smtClean="0">
                <a:cs typeface="B Nazanin" pitchFamily="2" charset="-78"/>
              </a:rPr>
              <a:t>P2</a:t>
            </a:r>
            <a:r>
              <a:rPr lang="fa-IR" smtClean="0">
                <a:cs typeface="B Nazanin" pitchFamily="2" charset="-78"/>
              </a:rPr>
              <a:t> به بعد مادربوردهاي اينتل و </a:t>
            </a:r>
            <a:r>
              <a:rPr lang="en-US" smtClean="0">
                <a:cs typeface="B Nazanin" pitchFamily="2" charset="-78"/>
              </a:rPr>
              <a:t>AMD</a:t>
            </a:r>
            <a:r>
              <a:rPr lang="fa-IR" smtClean="0">
                <a:cs typeface="B Nazanin" pitchFamily="2" charset="-78"/>
              </a:rPr>
              <a:t> از هم جدا شدند.</a:t>
            </a:r>
          </a:p>
          <a:p>
            <a:pPr algn="r" rtl="1">
              <a:lnSpc>
                <a:spcPct val="150000"/>
              </a:lnSpc>
            </a:pPr>
            <a:r>
              <a:rPr lang="fa-IR" smtClean="0">
                <a:cs typeface="B Nazanin" pitchFamily="2" charset="-78"/>
              </a:rPr>
              <a:t>از نظر ويژگيها با مادربوردهاي اينتل تفاوت خاصي وجود ندارد </a:t>
            </a:r>
          </a:p>
          <a:p>
            <a:pPr algn="r" rtl="1">
              <a:lnSpc>
                <a:spcPct val="150000"/>
              </a:lnSpc>
            </a:pPr>
            <a:r>
              <a:rPr lang="fa-IR" smtClean="0">
                <a:cs typeface="B Nazanin" pitchFamily="2" charset="-78"/>
              </a:rPr>
              <a:t>سوكت پردازنده هاي </a:t>
            </a:r>
            <a:r>
              <a:rPr lang="en-US" smtClean="0">
                <a:cs typeface="B Nazanin" pitchFamily="2" charset="-78"/>
              </a:rPr>
              <a:t>AMD</a:t>
            </a:r>
            <a:r>
              <a:rPr lang="fa-IR" smtClean="0">
                <a:cs typeface="B Nazanin" pitchFamily="2" charset="-78"/>
              </a:rPr>
              <a:t> را با نام </a:t>
            </a:r>
            <a:r>
              <a:rPr lang="en-US" smtClean="0">
                <a:cs typeface="B Nazanin" pitchFamily="2" charset="-78"/>
              </a:rPr>
              <a:t>A </a:t>
            </a:r>
            <a:r>
              <a:rPr lang="fa-IR" smtClean="0">
                <a:cs typeface="B Nazanin" pitchFamily="2" charset="-78"/>
              </a:rPr>
              <a:t> شناخته مي شود.</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itle 2"/>
          <p:cNvSpPr>
            <a:spLocks noGrp="1"/>
          </p:cNvSpPr>
          <p:nvPr>
            <p:ph type="title"/>
          </p:nvPr>
        </p:nvSpPr>
        <p:spPr/>
        <p:txBody>
          <a:bodyPr/>
          <a:lstStyle/>
          <a:p>
            <a:pPr algn="ctr"/>
            <a:r>
              <a:rPr lang="fa-IR" smtClean="0">
                <a:solidFill>
                  <a:srgbClr val="7030A0"/>
                </a:solidFill>
                <a:cs typeface="B Nazanin" pitchFamily="2" charset="-78"/>
              </a:rPr>
              <a:t>پارامترهاي</a:t>
            </a:r>
            <a:r>
              <a:rPr lang="fa-IR" smtClean="0"/>
              <a:t> </a:t>
            </a:r>
            <a:r>
              <a:rPr lang="fa-IR" smtClean="0">
                <a:solidFill>
                  <a:srgbClr val="7030A0"/>
                </a:solidFill>
                <a:cs typeface="B Nazanin" pitchFamily="2" charset="-78"/>
              </a:rPr>
              <a:t>مهم</a:t>
            </a:r>
            <a:r>
              <a:rPr lang="fa-IR" smtClean="0"/>
              <a:t> </a:t>
            </a:r>
            <a:r>
              <a:rPr lang="fa-IR" smtClean="0">
                <a:solidFill>
                  <a:srgbClr val="7030A0"/>
                </a:solidFill>
                <a:cs typeface="B Nazanin" pitchFamily="2" charset="-78"/>
              </a:rPr>
              <a:t>در</a:t>
            </a:r>
            <a:r>
              <a:rPr lang="fa-IR" smtClean="0"/>
              <a:t> </a:t>
            </a:r>
            <a:r>
              <a:rPr lang="fa-IR" smtClean="0">
                <a:solidFill>
                  <a:srgbClr val="7030A0"/>
                </a:solidFill>
                <a:cs typeface="B Nazanin" pitchFamily="2" charset="-78"/>
              </a:rPr>
              <a:t>انتخاب</a:t>
            </a:r>
            <a:r>
              <a:rPr lang="fa-IR" smtClean="0"/>
              <a:t> </a:t>
            </a:r>
            <a:r>
              <a:rPr lang="fa-IR" smtClean="0">
                <a:solidFill>
                  <a:srgbClr val="7030A0"/>
                </a:solidFill>
                <a:cs typeface="B Nazanin" pitchFamily="2" charset="-78"/>
              </a:rPr>
              <a:t>يک</a:t>
            </a:r>
            <a:r>
              <a:rPr lang="fa-IR" smtClean="0"/>
              <a:t> </a:t>
            </a:r>
            <a:r>
              <a:rPr lang="fa-IR" smtClean="0">
                <a:solidFill>
                  <a:srgbClr val="7030A0"/>
                </a:solidFill>
                <a:cs typeface="B Nazanin" pitchFamily="2" charset="-78"/>
              </a:rPr>
              <a:t>مادربورد</a:t>
            </a:r>
          </a:p>
        </p:txBody>
      </p:sp>
      <p:sp>
        <p:nvSpPr>
          <p:cNvPr id="2" name="Content Placeholder 1"/>
          <p:cNvSpPr>
            <a:spLocks noGrp="1"/>
          </p:cNvSpPr>
          <p:nvPr>
            <p:ph idx="1"/>
          </p:nvPr>
        </p:nvSpPr>
        <p:spPr>
          <a:xfrm>
            <a:off x="571500" y="1828800"/>
            <a:ext cx="7772400" cy="4114800"/>
          </a:xfrm>
        </p:spPr>
        <p:txBody>
          <a:bodyPr>
            <a:normAutofit fontScale="85000" lnSpcReduction="20000"/>
          </a:bodyPr>
          <a:lstStyle/>
          <a:p>
            <a:pPr marL="365760" indent="-256032" algn="r" rtl="1" fontAlgn="auto">
              <a:spcAft>
                <a:spcPts val="0"/>
              </a:spcAft>
              <a:buFont typeface="Wingdings 3"/>
              <a:buChar char=""/>
              <a:defRPr/>
            </a:pPr>
            <a:r>
              <a:rPr lang="fa-IR" dirty="0" smtClean="0">
                <a:cs typeface="B Nazanin" pitchFamily="2" charset="-78"/>
              </a:rPr>
              <a:t>فرم مادربورد (بسته به كيس)</a:t>
            </a:r>
          </a:p>
          <a:p>
            <a:pPr marL="365760" indent="-256032" algn="r" rtl="1" fontAlgn="auto">
              <a:spcAft>
                <a:spcPts val="0"/>
              </a:spcAft>
              <a:buFont typeface="Wingdings 3"/>
              <a:buChar char=""/>
              <a:defRPr/>
            </a:pPr>
            <a:r>
              <a:rPr lang="fa-IR" dirty="0" smtClean="0">
                <a:cs typeface="B Nazanin" pitchFamily="2" charset="-78"/>
              </a:rPr>
              <a:t>پردازنده اينتل يا </a:t>
            </a:r>
            <a:r>
              <a:rPr lang="en-US" dirty="0" smtClean="0">
                <a:cs typeface="B Nazanin" pitchFamily="2" charset="-78"/>
              </a:rPr>
              <a:t>AMD</a:t>
            </a:r>
            <a:endParaRPr lang="fa-IR" dirty="0" smtClean="0">
              <a:cs typeface="B Nazanin" pitchFamily="2" charset="-78"/>
            </a:endParaRPr>
          </a:p>
          <a:p>
            <a:pPr marL="365760" indent="-256032" algn="r" rtl="1" fontAlgn="auto">
              <a:spcAft>
                <a:spcPts val="0"/>
              </a:spcAft>
              <a:buFont typeface="Wingdings 3"/>
              <a:buChar char=""/>
              <a:defRPr/>
            </a:pPr>
            <a:r>
              <a:rPr lang="fa-IR" dirty="0" smtClean="0">
                <a:cs typeface="B Nazanin" pitchFamily="2" charset="-78"/>
              </a:rPr>
              <a:t>نوع سوکت پردازنده : اگر </a:t>
            </a:r>
            <a:r>
              <a:rPr lang="en-US" dirty="0" smtClean="0">
                <a:cs typeface="B Nazanin" pitchFamily="2" charset="-78"/>
              </a:rPr>
              <a:t>P2</a:t>
            </a:r>
            <a:r>
              <a:rPr lang="fa-IR" dirty="0" smtClean="0">
                <a:cs typeface="B Nazanin" pitchFamily="2" charset="-78"/>
              </a:rPr>
              <a:t>يا </a:t>
            </a:r>
            <a:r>
              <a:rPr lang="en-US" dirty="0" smtClean="0">
                <a:cs typeface="B Nazanin" pitchFamily="2" charset="-78"/>
              </a:rPr>
              <a:t> P3</a:t>
            </a:r>
            <a:r>
              <a:rPr lang="fa-IR" dirty="0" smtClean="0">
                <a:cs typeface="B Nazanin" pitchFamily="2" charset="-78"/>
              </a:rPr>
              <a:t> بود 379 پين يا اسلات 1 و اگر </a:t>
            </a:r>
            <a:r>
              <a:rPr lang="en-US" dirty="0" smtClean="0">
                <a:cs typeface="B Nazanin" pitchFamily="2" charset="-78"/>
              </a:rPr>
              <a:t>P4</a:t>
            </a:r>
            <a:r>
              <a:rPr lang="fa-IR" dirty="0" smtClean="0">
                <a:cs typeface="B Nazanin" pitchFamily="2" charset="-78"/>
              </a:rPr>
              <a:t> بود از 423 يا 478 پين</a:t>
            </a:r>
          </a:p>
          <a:p>
            <a:pPr marL="365760" indent="-256032" algn="r" rtl="1" fontAlgn="auto">
              <a:spcAft>
                <a:spcPts val="0"/>
              </a:spcAft>
              <a:buFont typeface="Wingdings 3"/>
              <a:buChar char=""/>
              <a:defRPr/>
            </a:pPr>
            <a:r>
              <a:rPr lang="fa-IR" dirty="0" smtClean="0">
                <a:cs typeface="B Nazanin" pitchFamily="2" charset="-78"/>
              </a:rPr>
              <a:t>کانکتور برق مادربورد : بسته به منبع تغذيه</a:t>
            </a:r>
          </a:p>
          <a:p>
            <a:pPr marL="365760" indent="-256032" algn="r" rtl="1" fontAlgn="auto">
              <a:spcAft>
                <a:spcPts val="0"/>
              </a:spcAft>
              <a:buFont typeface="Wingdings 3"/>
              <a:buChar char=""/>
              <a:defRPr/>
            </a:pPr>
            <a:r>
              <a:rPr lang="fa-IR" dirty="0" smtClean="0">
                <a:cs typeface="B Nazanin" pitchFamily="2" charset="-78"/>
              </a:rPr>
              <a:t>اسلاتهاي رم قابل پشتيباني : </a:t>
            </a:r>
            <a:r>
              <a:rPr lang="en-US" sz="2200" dirty="0" smtClean="0">
                <a:cs typeface="B Nazanin" pitchFamily="2" charset="-78"/>
              </a:rPr>
              <a:t>SIMM(30 or 72) –DIMM 168 -RIMM</a:t>
            </a:r>
            <a:endParaRPr lang="fa-IR" dirty="0" smtClean="0">
              <a:cs typeface="B Nazanin" pitchFamily="2" charset="-78"/>
            </a:endParaRPr>
          </a:p>
          <a:p>
            <a:pPr marL="365760" indent="-256032" algn="r" rtl="1" fontAlgn="auto">
              <a:spcAft>
                <a:spcPts val="0"/>
              </a:spcAft>
              <a:buFont typeface="Wingdings 3"/>
              <a:buChar char=""/>
              <a:defRPr/>
            </a:pPr>
            <a:r>
              <a:rPr lang="fa-IR" dirty="0" smtClean="0">
                <a:cs typeface="B Nazanin" pitchFamily="2" charset="-78"/>
              </a:rPr>
              <a:t>تراشه هاي اصلي مادربورد : سعي شود از مارك پردازنده انتخاب شود.</a:t>
            </a:r>
          </a:p>
          <a:p>
            <a:pPr marL="365760" indent="-256032" algn="r" rtl="1" fontAlgn="auto">
              <a:spcAft>
                <a:spcPts val="0"/>
              </a:spcAft>
              <a:buFont typeface="Wingdings 3"/>
              <a:buChar char=""/>
              <a:defRPr/>
            </a:pPr>
            <a:r>
              <a:rPr lang="fa-IR" dirty="0" smtClean="0">
                <a:cs typeface="B Nazanin" pitchFamily="2" charset="-78"/>
              </a:rPr>
              <a:t>سنسورهاي حرارتي</a:t>
            </a:r>
          </a:p>
          <a:p>
            <a:pPr marL="365760" indent="-256032" algn="r" rtl="1" fontAlgn="auto">
              <a:spcAft>
                <a:spcPts val="0"/>
              </a:spcAft>
              <a:buFont typeface="Wingdings 3"/>
              <a:buChar char=""/>
              <a:defRPr/>
            </a:pPr>
            <a:r>
              <a:rPr lang="fa-IR" dirty="0" smtClean="0">
                <a:cs typeface="B Nazanin" pitchFamily="2" charset="-78"/>
              </a:rPr>
              <a:t>داشتن قسمت سرخود(</a:t>
            </a:r>
            <a:r>
              <a:rPr lang="en-US" dirty="0" smtClean="0">
                <a:cs typeface="B Nazanin" pitchFamily="2" charset="-78"/>
              </a:rPr>
              <a:t>Onboard</a:t>
            </a:r>
            <a:r>
              <a:rPr lang="fa-IR" dirty="0" smtClean="0">
                <a:cs typeface="B Nazanin" pitchFamily="2" charset="-78"/>
              </a:rPr>
              <a:t>)</a:t>
            </a:r>
          </a:p>
          <a:p>
            <a:pPr marL="365760" indent="-256032" algn="r" rtl="1" fontAlgn="auto">
              <a:spcAft>
                <a:spcPts val="0"/>
              </a:spcAft>
              <a:buFont typeface="Wingdings 3"/>
              <a:buChar char=""/>
              <a:defRPr/>
            </a:pPr>
            <a:r>
              <a:rPr lang="fa-IR" dirty="0" smtClean="0">
                <a:cs typeface="B Nazanin" pitchFamily="2" charset="-78"/>
              </a:rPr>
              <a:t>اسلاتهاي توسعه</a:t>
            </a:r>
          </a:p>
          <a:p>
            <a:pPr marL="365760" indent="-256032" algn="r" rtl="1" fontAlgn="auto">
              <a:spcAft>
                <a:spcPts val="0"/>
              </a:spcAft>
              <a:buFont typeface="Wingdings 3"/>
              <a:buChar char=""/>
              <a:defRPr/>
            </a:pPr>
            <a:r>
              <a:rPr lang="fa-IR" dirty="0" smtClean="0">
                <a:cs typeface="B Nazanin" pitchFamily="2" charset="-78"/>
              </a:rPr>
              <a:t>پشتيباني باياس مادربورد از پارامترهاي جديد</a:t>
            </a:r>
            <a:endParaRPr lang="fa-IR" dirty="0">
              <a:cs typeface="B Nazanin" pitchFamily="2" charset="-78"/>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itle 2"/>
          <p:cNvSpPr>
            <a:spLocks noGrp="1"/>
          </p:cNvSpPr>
          <p:nvPr>
            <p:ph type="title"/>
          </p:nvPr>
        </p:nvSpPr>
        <p:spPr/>
        <p:txBody>
          <a:bodyPr/>
          <a:lstStyle/>
          <a:p>
            <a:pPr algn="ctr"/>
            <a:r>
              <a:rPr lang="fa-IR" smtClean="0">
                <a:solidFill>
                  <a:srgbClr val="7030A0"/>
                </a:solidFill>
                <a:cs typeface="B Nazanin" pitchFamily="2" charset="-78"/>
              </a:rPr>
              <a:t>تراشه</a:t>
            </a:r>
            <a:r>
              <a:rPr lang="fa-IR" smtClean="0"/>
              <a:t> </a:t>
            </a:r>
            <a:r>
              <a:rPr lang="fa-IR" smtClean="0">
                <a:solidFill>
                  <a:srgbClr val="7030A0"/>
                </a:solidFill>
                <a:cs typeface="B Nazanin" pitchFamily="2" charset="-78"/>
              </a:rPr>
              <a:t>هاي</a:t>
            </a:r>
            <a:r>
              <a:rPr lang="fa-IR" smtClean="0"/>
              <a:t> </a:t>
            </a:r>
            <a:r>
              <a:rPr lang="fa-IR" smtClean="0">
                <a:solidFill>
                  <a:srgbClr val="7030A0"/>
                </a:solidFill>
                <a:cs typeface="B Nazanin" pitchFamily="2" charset="-78"/>
              </a:rPr>
              <a:t>اصلي</a:t>
            </a:r>
            <a:r>
              <a:rPr lang="fa-IR" smtClean="0"/>
              <a:t> </a:t>
            </a:r>
            <a:r>
              <a:rPr lang="fa-IR" smtClean="0">
                <a:solidFill>
                  <a:srgbClr val="7030A0"/>
                </a:solidFill>
                <a:cs typeface="B Nazanin" pitchFamily="2" charset="-78"/>
              </a:rPr>
              <a:t>مادربورد</a:t>
            </a:r>
          </a:p>
        </p:txBody>
      </p:sp>
      <p:sp>
        <p:nvSpPr>
          <p:cNvPr id="2" name="Content Placeholder 1"/>
          <p:cNvSpPr>
            <a:spLocks noGrp="1"/>
          </p:cNvSpPr>
          <p:nvPr>
            <p:ph idx="1"/>
          </p:nvPr>
        </p:nvSpPr>
        <p:spPr>
          <a:xfrm>
            <a:off x="357188" y="1828800"/>
            <a:ext cx="7772400" cy="4114800"/>
          </a:xfrm>
        </p:spPr>
        <p:txBody>
          <a:bodyPr>
            <a:normAutofit fontScale="92500" lnSpcReduction="20000"/>
          </a:bodyPr>
          <a:lstStyle/>
          <a:p>
            <a:pPr marL="365760" indent="-256032" algn="r" rtl="1" fontAlgn="auto">
              <a:spcAft>
                <a:spcPts val="0"/>
              </a:spcAft>
              <a:buFont typeface="Wingdings 3"/>
              <a:buNone/>
              <a:defRPr/>
            </a:pPr>
            <a:r>
              <a:rPr lang="fa-IR" dirty="0" smtClean="0">
                <a:cs typeface="B Nazanin" pitchFamily="2" charset="-78"/>
              </a:rPr>
              <a:t>شامل اينترفيس گذرگاه پردازنده(گذرگاه جلو يا </a:t>
            </a:r>
            <a:r>
              <a:rPr lang="en-US" dirty="0" smtClean="0">
                <a:cs typeface="B Nazanin" pitchFamily="2" charset="-78"/>
              </a:rPr>
              <a:t>FSB</a:t>
            </a:r>
            <a:r>
              <a:rPr lang="fa-IR" dirty="0" smtClean="0">
                <a:cs typeface="B Nazanin" pitchFamily="2" charset="-78"/>
              </a:rPr>
              <a:t>)، كنترلهاي حافظه، كنترلهاي گذرگاه، كنترل </a:t>
            </a:r>
            <a:r>
              <a:rPr lang="en-US" dirty="0" smtClean="0">
                <a:cs typeface="B Nazanin" pitchFamily="2" charset="-78"/>
              </a:rPr>
              <a:t>I/O</a:t>
            </a:r>
            <a:r>
              <a:rPr lang="fa-IR" dirty="0" smtClean="0">
                <a:cs typeface="B Nazanin" pitchFamily="2" charset="-78"/>
              </a:rPr>
              <a:t> و ساير مدارها مي باشد. مجموعه تراشه يا </a:t>
            </a:r>
            <a:r>
              <a:rPr lang="en-US" dirty="0" smtClean="0">
                <a:cs typeface="B Nazanin" pitchFamily="2" charset="-78"/>
              </a:rPr>
              <a:t>chipset</a:t>
            </a:r>
            <a:r>
              <a:rPr lang="fa-IR" dirty="0" smtClean="0">
                <a:cs typeface="B Nazanin" pitchFamily="2" charset="-78"/>
              </a:rPr>
              <a:t> اتصال بين پردازنده و ساير المانها را مشخص مي كند.</a:t>
            </a:r>
          </a:p>
          <a:p>
            <a:pPr marL="365760" indent="-256032" algn="r" rtl="1" fontAlgn="auto">
              <a:spcAft>
                <a:spcPts val="0"/>
              </a:spcAft>
              <a:buFont typeface="Wingdings 3"/>
              <a:buNone/>
              <a:defRPr/>
            </a:pPr>
            <a:r>
              <a:rPr lang="en-US" dirty="0" smtClean="0">
                <a:cs typeface="B Nazanin" pitchFamily="2" charset="-78"/>
              </a:rPr>
              <a:t>Chipset</a:t>
            </a:r>
            <a:r>
              <a:rPr lang="fa-IR" dirty="0" smtClean="0">
                <a:cs typeface="B Nazanin" pitchFamily="2" charset="-78"/>
              </a:rPr>
              <a:t> تمام قابليتهاي يك مادربورد و در نهايت بازدهي و كارايي يك سيستم را مشخص مي كند و در عمل مهمتر از پردازنده است.</a:t>
            </a:r>
          </a:p>
          <a:p>
            <a:pPr marL="365760" indent="-256032" algn="r" rtl="1" fontAlgn="auto">
              <a:spcAft>
                <a:spcPts val="0"/>
              </a:spcAft>
              <a:buFont typeface="Wingdings 3"/>
              <a:buNone/>
              <a:defRPr/>
            </a:pPr>
            <a:r>
              <a:rPr lang="fa-IR" dirty="0" smtClean="0">
                <a:cs typeface="B Nazanin" pitchFamily="2" charset="-78"/>
              </a:rPr>
              <a:t>معماري </a:t>
            </a:r>
            <a:r>
              <a:rPr lang="en-US" dirty="0" smtClean="0">
                <a:cs typeface="B Nazanin" pitchFamily="2" charset="-78"/>
              </a:rPr>
              <a:t>chipset</a:t>
            </a:r>
            <a:r>
              <a:rPr lang="fa-IR" dirty="0" smtClean="0">
                <a:cs typeface="B Nazanin" pitchFamily="2" charset="-78"/>
              </a:rPr>
              <a:t>  شركت اينتل</a:t>
            </a:r>
          </a:p>
          <a:p>
            <a:pPr marL="621792" lvl="1" algn="r" rtl="1" fontAlgn="auto">
              <a:spcBef>
                <a:spcPts val="324"/>
              </a:spcBef>
              <a:spcAft>
                <a:spcPts val="0"/>
              </a:spcAft>
              <a:buFont typeface="Verdana"/>
              <a:buChar char="◦"/>
              <a:defRPr/>
            </a:pPr>
            <a:r>
              <a:rPr lang="fa-IR" dirty="0" smtClean="0">
                <a:cs typeface="B Nazanin" pitchFamily="2" charset="-78"/>
              </a:rPr>
              <a:t>معماري پل شمالي/جنوبي(</a:t>
            </a:r>
            <a:r>
              <a:rPr lang="en-US" dirty="0" smtClean="0">
                <a:cs typeface="B Nazanin" pitchFamily="2" charset="-78"/>
              </a:rPr>
              <a:t>South /North Bridge</a:t>
            </a:r>
            <a:r>
              <a:rPr lang="fa-IR" dirty="0" smtClean="0">
                <a:cs typeface="B Nazanin" pitchFamily="2" charset="-78"/>
              </a:rPr>
              <a:t>)</a:t>
            </a:r>
          </a:p>
          <a:p>
            <a:pPr marL="621792" lvl="1" algn="r" rtl="1" fontAlgn="auto">
              <a:spcBef>
                <a:spcPts val="324"/>
              </a:spcBef>
              <a:spcAft>
                <a:spcPts val="0"/>
              </a:spcAft>
              <a:buFont typeface="Verdana"/>
              <a:buChar char="◦"/>
              <a:defRPr/>
            </a:pPr>
            <a:r>
              <a:rPr lang="fa-IR" dirty="0" smtClean="0">
                <a:cs typeface="B Nazanin" pitchFamily="2" charset="-78"/>
              </a:rPr>
              <a:t>معماري هاب (</a:t>
            </a:r>
            <a:r>
              <a:rPr lang="en-US" dirty="0" smtClean="0">
                <a:cs typeface="B Nazanin" pitchFamily="2" charset="-78"/>
              </a:rPr>
              <a:t>HUB</a:t>
            </a:r>
            <a:r>
              <a:rPr lang="fa-IR" dirty="0" smtClean="0">
                <a:cs typeface="B Nazanin" pitchFamily="2" charset="-78"/>
              </a:rPr>
              <a:t>)</a:t>
            </a:r>
          </a:p>
          <a:p>
            <a:pPr marL="365760" indent="-256032" algn="r" rtl="1" fontAlgn="auto">
              <a:spcAft>
                <a:spcPts val="0"/>
              </a:spcAft>
              <a:buFont typeface="Wingdings 3"/>
              <a:buChar char=""/>
              <a:defRPr/>
            </a:pPr>
            <a:r>
              <a:rPr lang="fa-IR" dirty="0" smtClean="0">
                <a:cs typeface="B Nazanin" pitchFamily="2" charset="-78"/>
              </a:rPr>
              <a:t>مجموعه تراشه هاي 486/386 اوليه اينتل</a:t>
            </a:r>
          </a:p>
          <a:p>
            <a:pPr marL="365760" indent="-256032" algn="r" rtl="1" fontAlgn="auto">
              <a:spcAft>
                <a:spcPts val="0"/>
              </a:spcAft>
              <a:buFont typeface="Wingdings 3"/>
              <a:buChar char=""/>
              <a:defRPr/>
            </a:pPr>
            <a:r>
              <a:rPr lang="fa-IR" dirty="0" smtClean="0">
                <a:cs typeface="B Nazanin" pitchFamily="2" charset="-78"/>
              </a:rPr>
              <a:t>مجموعه تراشه هاي نسل پنجم (پنتيوم)</a:t>
            </a:r>
          </a:p>
          <a:p>
            <a:pPr marL="365760" indent="-256032" algn="r" rtl="1" fontAlgn="auto">
              <a:spcAft>
                <a:spcPts val="0"/>
              </a:spcAft>
              <a:buFont typeface="Wingdings 3"/>
              <a:buChar char=""/>
              <a:defRPr/>
            </a:pPr>
            <a:r>
              <a:rPr lang="fa-IR" dirty="0" smtClean="0">
                <a:cs typeface="B Nazanin" pitchFamily="2" charset="-78"/>
              </a:rPr>
              <a:t>مجموعه تراشه هاي نسل ششم (</a:t>
            </a:r>
            <a:r>
              <a:rPr lang="en-US" dirty="0" smtClean="0">
                <a:cs typeface="B Nazanin" pitchFamily="2" charset="-78"/>
              </a:rPr>
              <a:t>Pro/PII/PIII</a:t>
            </a:r>
            <a:r>
              <a:rPr lang="fa-IR" dirty="0" smtClean="0">
                <a:cs typeface="B Nazanin" pitchFamily="2" charset="-78"/>
              </a:rPr>
              <a:t>) و نسل هفتم (</a:t>
            </a:r>
            <a:r>
              <a:rPr lang="en-US" dirty="0" smtClean="0">
                <a:cs typeface="B Nazanin" pitchFamily="2" charset="-78"/>
              </a:rPr>
              <a:t>P4</a:t>
            </a:r>
            <a:r>
              <a:rPr lang="fa-IR" dirty="0" smtClean="0">
                <a:cs typeface="B Nazanin" pitchFamily="2" charset="-78"/>
              </a:rPr>
              <a:t>)</a:t>
            </a:r>
          </a:p>
          <a:p>
            <a:pPr marL="365760" indent="-256032" algn="r" rtl="1" fontAlgn="auto">
              <a:spcAft>
                <a:spcPts val="0"/>
              </a:spcAft>
              <a:buFont typeface="Wingdings 3"/>
              <a:buChar char=""/>
              <a:defRPr/>
            </a:pPr>
            <a:endParaRPr lang="fa-IR" dirty="0" smtClean="0">
              <a:cs typeface="B Nazanin" pitchFamily="2" charset="-78"/>
            </a:endParaRPr>
          </a:p>
          <a:p>
            <a:pPr marL="365760" indent="-256032" algn="r" rtl="1" fontAlgn="auto">
              <a:spcAft>
                <a:spcPts val="0"/>
              </a:spcAft>
              <a:buFont typeface="Wingdings 3"/>
              <a:buChar char=""/>
              <a:defRPr/>
            </a:pPr>
            <a:endParaRPr lang="fa-IR" dirty="0">
              <a:cs typeface="B Nazanin" pitchFamily="2" charset="-78"/>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descr="http://static.commentcamarche.net/en.kioskea.net/pictures/pc-images-motherboard.png"/>
          <p:cNvPicPr>
            <a:picLocks noGrp="1" noChangeAspect="1" noChangeArrowheads="1"/>
          </p:cNvPicPr>
          <p:nvPr>
            <p:ph idx="1"/>
          </p:nvPr>
        </p:nvPicPr>
        <p:blipFill>
          <a:blip r:embed="rId2"/>
          <a:srcRect/>
          <a:stretch>
            <a:fillRect/>
          </a:stretch>
        </p:blipFill>
        <p:spPr>
          <a:xfrm>
            <a:off x="1000125" y="398463"/>
            <a:ext cx="6553200" cy="6459537"/>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90600" y="457200"/>
            <a:ext cx="6938963" cy="1143000"/>
          </a:xfrm>
          <a:noFill/>
        </p:spPr>
        <p:txBody>
          <a:bodyPr lIns="92075" tIns="46038" rIns="92075" bIns="46038" anchor="b"/>
          <a:lstStyle/>
          <a:p>
            <a:pPr algn="ctr" rtl="1"/>
            <a:r>
              <a:rPr lang="fa-IR" smtClean="0">
                <a:solidFill>
                  <a:srgbClr val="7030A0"/>
                </a:solidFill>
                <a:cs typeface="B Koodak" pitchFamily="2" charset="-78"/>
              </a:rPr>
              <a:t>معایب کامپیوتر</a:t>
            </a:r>
            <a:endParaRPr lang="en-US" smtClean="0">
              <a:solidFill>
                <a:srgbClr val="7030A0"/>
              </a:solidFill>
              <a:cs typeface="B Koodak" pitchFamily="2" charset="-78"/>
            </a:endParaRPr>
          </a:p>
        </p:txBody>
      </p:sp>
      <p:sp>
        <p:nvSpPr>
          <p:cNvPr id="9219" name="Rectangle 3"/>
          <p:cNvSpPr>
            <a:spLocks noGrp="1" noChangeArrowheads="1"/>
          </p:cNvSpPr>
          <p:nvPr>
            <p:ph idx="1"/>
          </p:nvPr>
        </p:nvSpPr>
        <p:spPr>
          <a:xfrm>
            <a:off x="357188" y="1828800"/>
            <a:ext cx="7715250" cy="4114800"/>
          </a:xfrm>
          <a:noFill/>
        </p:spPr>
        <p:txBody>
          <a:bodyPr lIns="92075" tIns="46038" rIns="92075" bIns="46038"/>
          <a:lstStyle/>
          <a:p>
            <a:pPr algn="justLow" rtl="1">
              <a:lnSpc>
                <a:spcPct val="200000"/>
              </a:lnSpc>
            </a:pPr>
            <a:r>
              <a:rPr lang="fa-IR" smtClean="0">
                <a:cs typeface="B Nazanin" pitchFamily="2" charset="-78"/>
              </a:rPr>
              <a:t>فاقد اراده و خلاقیت</a:t>
            </a:r>
          </a:p>
          <a:p>
            <a:pPr algn="justLow" rtl="1">
              <a:lnSpc>
                <a:spcPct val="200000"/>
              </a:lnSpc>
            </a:pPr>
            <a:r>
              <a:rPr lang="fa-IR" smtClean="0">
                <a:cs typeface="B Nazanin" pitchFamily="2" charset="-78"/>
              </a:rPr>
              <a:t> تجربه‌ناپذیر </a:t>
            </a:r>
          </a:p>
          <a:p>
            <a:pPr algn="justLow" rtl="1">
              <a:lnSpc>
                <a:spcPct val="200000"/>
              </a:lnSpc>
            </a:pPr>
            <a:r>
              <a:rPr lang="fa-IR" smtClean="0">
                <a:cs typeface="B Nazanin" pitchFamily="2" charset="-78"/>
              </a:rPr>
              <a:t>عدم انعطاف پذیری</a:t>
            </a:r>
          </a:p>
        </p:txBody>
      </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2"/>
          <p:cNvSpPr>
            <a:spLocks noGrp="1"/>
          </p:cNvSpPr>
          <p:nvPr>
            <p:ph type="title"/>
          </p:nvPr>
        </p:nvSpPr>
        <p:spPr/>
        <p:txBody>
          <a:bodyPr/>
          <a:lstStyle/>
          <a:p>
            <a:r>
              <a:rPr lang="fa-IR" smtClean="0">
                <a:solidFill>
                  <a:srgbClr val="7030A0"/>
                </a:solidFill>
                <a:cs typeface="B Nazanin" pitchFamily="2" charset="-78"/>
              </a:rPr>
              <a:t>حافظه</a:t>
            </a:r>
            <a:r>
              <a:rPr lang="fa-IR" smtClean="0"/>
              <a:t> </a:t>
            </a:r>
            <a:r>
              <a:rPr lang="en-US" smtClean="0">
                <a:solidFill>
                  <a:srgbClr val="7030A0"/>
                </a:solidFill>
                <a:cs typeface="B Nazanin" pitchFamily="2" charset="-78"/>
              </a:rPr>
              <a:t>RIMM</a:t>
            </a:r>
            <a:endParaRPr lang="fa-IR" smtClean="0">
              <a:solidFill>
                <a:srgbClr val="7030A0"/>
              </a:solidFill>
              <a:cs typeface="B Nazanin" pitchFamily="2" charset="-78"/>
            </a:endParaRPr>
          </a:p>
        </p:txBody>
      </p:sp>
      <p:pic>
        <p:nvPicPr>
          <p:cNvPr id="64515" name="Picture 2" descr="http://www.hls-systems.com/images/HLS-P4-Construction/DSCN2144a-opt.jpg"/>
          <p:cNvPicPr>
            <a:picLocks noChangeAspect="1" noChangeArrowheads="1"/>
          </p:cNvPicPr>
          <p:nvPr/>
        </p:nvPicPr>
        <p:blipFill>
          <a:blip r:embed="rId2"/>
          <a:srcRect/>
          <a:stretch>
            <a:fillRect/>
          </a:stretch>
        </p:blipFill>
        <p:spPr bwMode="auto">
          <a:xfrm>
            <a:off x="714375" y="1257300"/>
            <a:ext cx="7467600" cy="5600700"/>
          </a:xfrm>
          <a:prstGeom prst="rect">
            <a:avLst/>
          </a:prstGeom>
          <a:noFill/>
          <a:ln w="9525">
            <a:noFill/>
            <a:miter lim="800000"/>
            <a:headEnd/>
            <a:tailEnd/>
          </a:ln>
        </p:spPr>
      </p:pic>
      <p:pic>
        <p:nvPicPr>
          <p:cNvPr id="64516" name="Picture 4" descr="http://www.powerspec.com/support/tech_notes/images/rimm_install.gif"/>
          <p:cNvPicPr>
            <a:picLocks noChangeAspect="1" noChangeArrowheads="1"/>
          </p:cNvPicPr>
          <p:nvPr/>
        </p:nvPicPr>
        <p:blipFill>
          <a:blip r:embed="rId3"/>
          <a:srcRect/>
          <a:stretch>
            <a:fillRect/>
          </a:stretch>
        </p:blipFill>
        <p:spPr bwMode="auto">
          <a:xfrm>
            <a:off x="6362700" y="4343400"/>
            <a:ext cx="2857500" cy="2505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tpucdn.com/reviews/ASRock/939Dual-SATA2/images/diagram.jpg"/>
          <p:cNvPicPr>
            <a:picLocks noChangeAspect="1" noChangeArrowheads="1"/>
          </p:cNvPicPr>
          <p:nvPr/>
        </p:nvPicPr>
        <p:blipFill>
          <a:blip r:embed="rId2"/>
          <a:srcRect/>
          <a:stretch>
            <a:fillRect/>
          </a:stretch>
        </p:blipFill>
        <p:spPr bwMode="auto">
          <a:xfrm>
            <a:off x="500063" y="9525"/>
            <a:ext cx="8072437" cy="6853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www.mcmcse.com/comptia/aplus/notes/motherboard.jpg"/>
          <p:cNvPicPr>
            <a:picLocks noChangeAspect="1" noChangeArrowheads="1"/>
          </p:cNvPicPr>
          <p:nvPr/>
        </p:nvPicPr>
        <p:blipFill>
          <a:blip r:embed="rId2"/>
          <a:srcRect/>
          <a:stretch>
            <a:fillRect/>
          </a:stretch>
        </p:blipFill>
        <p:spPr bwMode="auto">
          <a:xfrm>
            <a:off x="928688" y="1357313"/>
            <a:ext cx="7086600" cy="4960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ctrTitle"/>
          </p:nvPr>
        </p:nvSpPr>
        <p:spPr>
          <a:xfrm>
            <a:off x="285750" y="2714625"/>
            <a:ext cx="7772400" cy="1143000"/>
          </a:xfrm>
        </p:spPr>
        <p:txBody>
          <a:bodyPr/>
          <a:lstStyle/>
          <a:p>
            <a:r>
              <a:rPr lang="fa-IR" smtClean="0">
                <a:solidFill>
                  <a:srgbClr val="7030A0"/>
                </a:solidFill>
                <a:cs typeface="B Nazanin" pitchFamily="2" charset="-78"/>
              </a:rPr>
              <a:t>كيس و منبع تغذيه</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itle 1"/>
          <p:cNvSpPr>
            <a:spLocks noGrp="1"/>
          </p:cNvSpPr>
          <p:nvPr>
            <p:ph type="title"/>
          </p:nvPr>
        </p:nvSpPr>
        <p:spPr/>
        <p:txBody>
          <a:bodyPr/>
          <a:lstStyle/>
          <a:p>
            <a:pPr algn="ctr" rtl="1"/>
            <a:r>
              <a:rPr lang="fa-IR" smtClean="0">
                <a:solidFill>
                  <a:srgbClr val="7030A0"/>
                </a:solidFill>
                <a:cs typeface="B Nazanin" pitchFamily="2" charset="-78"/>
              </a:rPr>
              <a:t>انواع</a:t>
            </a:r>
            <a:r>
              <a:rPr lang="fa-IR" smtClean="0"/>
              <a:t> </a:t>
            </a:r>
            <a:r>
              <a:rPr lang="fa-IR" smtClean="0">
                <a:solidFill>
                  <a:srgbClr val="7030A0"/>
                </a:solidFill>
                <a:cs typeface="B Nazanin" pitchFamily="2" charset="-78"/>
              </a:rPr>
              <a:t>كيس</a:t>
            </a:r>
            <a:r>
              <a:rPr lang="fa-IR" smtClean="0"/>
              <a:t> </a:t>
            </a:r>
            <a:r>
              <a:rPr lang="fa-IR" smtClean="0">
                <a:solidFill>
                  <a:srgbClr val="7030A0"/>
                </a:solidFill>
                <a:cs typeface="B Nazanin" pitchFamily="2" charset="-78"/>
              </a:rPr>
              <a:t>و</a:t>
            </a:r>
            <a:r>
              <a:rPr lang="fa-IR" smtClean="0"/>
              <a:t> </a:t>
            </a:r>
            <a:r>
              <a:rPr lang="fa-IR" smtClean="0">
                <a:solidFill>
                  <a:srgbClr val="7030A0"/>
                </a:solidFill>
                <a:cs typeface="B Nazanin" pitchFamily="2" charset="-78"/>
              </a:rPr>
              <a:t>اجزاي</a:t>
            </a:r>
            <a:r>
              <a:rPr lang="fa-IR" smtClean="0"/>
              <a:t> </a:t>
            </a:r>
            <a:r>
              <a:rPr lang="fa-IR" smtClean="0">
                <a:solidFill>
                  <a:srgbClr val="7030A0"/>
                </a:solidFill>
                <a:cs typeface="B Nazanin" pitchFamily="2" charset="-78"/>
              </a:rPr>
              <a:t>آن</a:t>
            </a:r>
          </a:p>
        </p:txBody>
      </p:sp>
      <p:sp>
        <p:nvSpPr>
          <p:cNvPr id="3" name="Content Placeholder 2"/>
          <p:cNvSpPr>
            <a:spLocks noGrp="1"/>
          </p:cNvSpPr>
          <p:nvPr>
            <p:ph idx="1"/>
          </p:nvPr>
        </p:nvSpPr>
        <p:spPr/>
        <p:txBody>
          <a:bodyPr>
            <a:normAutofit fontScale="85000" lnSpcReduction="20000"/>
          </a:bodyPr>
          <a:lstStyle/>
          <a:p>
            <a:pPr marL="365760" indent="-256032" algn="r" rtl="1" fontAlgn="auto">
              <a:spcAft>
                <a:spcPts val="0"/>
              </a:spcAft>
              <a:buFont typeface="Wingdings 3"/>
              <a:buChar char=""/>
              <a:defRPr/>
            </a:pPr>
            <a:r>
              <a:rPr lang="fa-IR" dirty="0" smtClean="0">
                <a:cs typeface="B Nazanin" pitchFamily="2" charset="-78"/>
              </a:rPr>
              <a:t>روميزي</a:t>
            </a:r>
          </a:p>
          <a:p>
            <a:pPr marL="365760" indent="-256032" algn="r" rtl="1" fontAlgn="auto">
              <a:spcAft>
                <a:spcPts val="0"/>
              </a:spcAft>
              <a:buFont typeface="Wingdings 3"/>
              <a:buChar char=""/>
              <a:defRPr/>
            </a:pPr>
            <a:r>
              <a:rPr lang="fa-IR" dirty="0" smtClean="0">
                <a:cs typeface="B Nazanin" pitchFamily="2" charset="-78"/>
              </a:rPr>
              <a:t>برجي</a:t>
            </a:r>
          </a:p>
          <a:p>
            <a:pPr marL="621792" lvl="1" algn="r" rtl="1" fontAlgn="auto">
              <a:spcBef>
                <a:spcPts val="324"/>
              </a:spcBef>
              <a:spcAft>
                <a:spcPts val="0"/>
              </a:spcAft>
              <a:buFont typeface="Verdana"/>
              <a:buChar char="◦"/>
              <a:defRPr/>
            </a:pPr>
            <a:r>
              <a:rPr lang="fa-IR" dirty="0" smtClean="0">
                <a:cs typeface="B Nazanin" pitchFamily="2" charset="-78"/>
              </a:rPr>
              <a:t>ميني : 2 درايو بزرگ و 2تا كوچك</a:t>
            </a:r>
          </a:p>
          <a:p>
            <a:pPr marL="621792" lvl="1" algn="r" rtl="1" fontAlgn="auto">
              <a:spcBef>
                <a:spcPts val="324"/>
              </a:spcBef>
              <a:spcAft>
                <a:spcPts val="0"/>
              </a:spcAft>
              <a:buFont typeface="Verdana"/>
              <a:buChar char="◦"/>
              <a:defRPr/>
            </a:pPr>
            <a:r>
              <a:rPr lang="fa-IR" dirty="0" smtClean="0">
                <a:cs typeface="B Nazanin" pitchFamily="2" charset="-78"/>
              </a:rPr>
              <a:t>مديوم : 3الي 4درايو بزرگ و 2تا كوچك</a:t>
            </a:r>
          </a:p>
          <a:p>
            <a:pPr marL="621792" lvl="1" algn="r" rtl="1" fontAlgn="auto">
              <a:spcBef>
                <a:spcPts val="324"/>
              </a:spcBef>
              <a:spcAft>
                <a:spcPts val="0"/>
              </a:spcAft>
              <a:buFont typeface="Verdana"/>
              <a:buChar char="◦"/>
              <a:defRPr/>
            </a:pPr>
            <a:r>
              <a:rPr lang="fa-IR" dirty="0" smtClean="0">
                <a:cs typeface="B Nazanin" pitchFamily="2" charset="-78"/>
              </a:rPr>
              <a:t>فول : 4 الي 5 درايو بزرگ و چند تا كوچك</a:t>
            </a:r>
          </a:p>
          <a:p>
            <a:pPr marL="365760" indent="-256032" algn="r" rtl="1" fontAlgn="auto">
              <a:spcAft>
                <a:spcPts val="0"/>
              </a:spcAft>
              <a:buFont typeface="Wingdings 3"/>
              <a:buChar char=""/>
              <a:defRPr/>
            </a:pPr>
            <a:r>
              <a:rPr lang="fa-IR" dirty="0" smtClean="0">
                <a:cs typeface="B Nazanin" pitchFamily="2" charset="-78"/>
              </a:rPr>
              <a:t>برجي از نظر شكل:</a:t>
            </a:r>
          </a:p>
          <a:p>
            <a:pPr marL="621792" lvl="1" algn="r" rtl="1" fontAlgn="auto">
              <a:spcBef>
                <a:spcPts val="324"/>
              </a:spcBef>
              <a:spcAft>
                <a:spcPts val="0"/>
              </a:spcAft>
              <a:buFont typeface="Verdana"/>
              <a:buChar char="◦"/>
              <a:defRPr/>
            </a:pPr>
            <a:r>
              <a:rPr lang="fa-IR" dirty="0" smtClean="0">
                <a:cs typeface="B Nazanin" pitchFamily="2" charset="-78"/>
              </a:rPr>
              <a:t>كيس </a:t>
            </a:r>
            <a:r>
              <a:rPr lang="en-US" dirty="0" smtClean="0">
                <a:cs typeface="B Nazanin" pitchFamily="2" charset="-78"/>
              </a:rPr>
              <a:t>AT</a:t>
            </a:r>
            <a:endParaRPr lang="fa-IR" dirty="0" smtClean="0">
              <a:cs typeface="B Nazanin" pitchFamily="2" charset="-78"/>
            </a:endParaRPr>
          </a:p>
          <a:p>
            <a:pPr marL="621792" lvl="1" algn="r" rtl="1" fontAlgn="auto">
              <a:spcBef>
                <a:spcPts val="324"/>
              </a:spcBef>
              <a:spcAft>
                <a:spcPts val="0"/>
              </a:spcAft>
              <a:buFont typeface="Verdana"/>
              <a:buChar char="◦"/>
              <a:defRPr/>
            </a:pPr>
            <a:r>
              <a:rPr lang="fa-IR" dirty="0" smtClean="0">
                <a:cs typeface="B Nazanin" pitchFamily="2" charset="-78"/>
              </a:rPr>
              <a:t>كيس </a:t>
            </a:r>
            <a:r>
              <a:rPr lang="en-US" dirty="0" smtClean="0">
                <a:cs typeface="B Nazanin" pitchFamily="2" charset="-78"/>
              </a:rPr>
              <a:t>ATX</a:t>
            </a:r>
            <a:endParaRPr lang="fa-IR" dirty="0" smtClean="0">
              <a:cs typeface="B Nazanin" pitchFamily="2" charset="-78"/>
            </a:endParaRPr>
          </a:p>
          <a:p>
            <a:pPr marL="621792" lvl="1" algn="r" rtl="1" fontAlgn="auto">
              <a:spcBef>
                <a:spcPts val="324"/>
              </a:spcBef>
              <a:spcAft>
                <a:spcPts val="0"/>
              </a:spcAft>
              <a:buFont typeface="Verdana"/>
              <a:buChar char="◦"/>
              <a:defRPr/>
            </a:pPr>
            <a:r>
              <a:rPr lang="fa-IR" dirty="0" smtClean="0">
                <a:cs typeface="B Nazanin" pitchFamily="2" charset="-78"/>
              </a:rPr>
              <a:t>مدلهاي ديگر</a:t>
            </a:r>
          </a:p>
          <a:p>
            <a:pPr marL="859536" lvl="2" algn="r" rtl="1" fontAlgn="auto">
              <a:spcAft>
                <a:spcPts val="0"/>
              </a:spcAft>
              <a:buFont typeface="Wingdings 2"/>
              <a:buChar char=""/>
              <a:defRPr/>
            </a:pPr>
            <a:r>
              <a:rPr lang="fa-IR" dirty="0" smtClean="0">
                <a:cs typeface="B Nazanin" pitchFamily="2" charset="-78"/>
              </a:rPr>
              <a:t>درب دار</a:t>
            </a:r>
          </a:p>
          <a:p>
            <a:pPr marL="859536" lvl="2" algn="r" rtl="1" fontAlgn="auto">
              <a:spcAft>
                <a:spcPts val="0"/>
              </a:spcAft>
              <a:buFont typeface="Wingdings 2"/>
              <a:buChar char=""/>
              <a:defRPr/>
            </a:pPr>
            <a:r>
              <a:rPr lang="fa-IR" dirty="0" smtClean="0">
                <a:cs typeface="B Nazanin" pitchFamily="2" charset="-78"/>
              </a:rPr>
              <a:t>مالتي مديا</a:t>
            </a:r>
          </a:p>
          <a:p>
            <a:pPr marL="859536" lvl="2" algn="r" rtl="1" fontAlgn="auto">
              <a:spcAft>
                <a:spcPts val="0"/>
              </a:spcAft>
              <a:buFont typeface="Wingdings 2"/>
              <a:buChar char=""/>
              <a:defRPr/>
            </a:pPr>
            <a:r>
              <a:rPr lang="fa-IR" dirty="0" smtClean="0">
                <a:cs typeface="B Nazanin" pitchFamily="2" charset="-78"/>
              </a:rPr>
              <a:t>داراي </a:t>
            </a:r>
            <a:r>
              <a:rPr lang="en-US" dirty="0" smtClean="0">
                <a:cs typeface="B Nazanin" pitchFamily="2" charset="-78"/>
              </a:rPr>
              <a:t>USB</a:t>
            </a:r>
            <a:endParaRPr lang="fa-IR" dirty="0" smtClean="0">
              <a:cs typeface="B Nazanin" pitchFamily="2" charset="-78"/>
            </a:endParaRPr>
          </a:p>
          <a:p>
            <a:pPr marL="859536" lvl="2" algn="r" rtl="1" fontAlgn="auto">
              <a:spcAft>
                <a:spcPts val="0"/>
              </a:spcAft>
              <a:buFont typeface="Wingdings 2"/>
              <a:buChar char=""/>
              <a:defRPr/>
            </a:pPr>
            <a:r>
              <a:rPr lang="fa-IR" dirty="0" smtClean="0">
                <a:cs typeface="B Nazanin" pitchFamily="2" charset="-78"/>
              </a:rPr>
              <a:t>آنتي استاتيك</a:t>
            </a:r>
          </a:p>
        </p:txBody>
      </p:sp>
      <p:pic>
        <p:nvPicPr>
          <p:cNvPr id="68612" name="Picture 2" descr="http://www.fallingpixel.com/products/17780/mains/000-3d-model-cpu_taschen_img.jpg"/>
          <p:cNvPicPr>
            <a:picLocks noChangeAspect="1" noChangeArrowheads="1"/>
          </p:cNvPicPr>
          <p:nvPr/>
        </p:nvPicPr>
        <p:blipFill>
          <a:blip r:embed="rId2"/>
          <a:srcRect/>
          <a:stretch>
            <a:fillRect/>
          </a:stretch>
        </p:blipFill>
        <p:spPr bwMode="auto">
          <a:xfrm>
            <a:off x="0" y="1219200"/>
            <a:ext cx="2971800" cy="2971800"/>
          </a:xfrm>
          <a:prstGeom prst="rect">
            <a:avLst/>
          </a:prstGeom>
          <a:noFill/>
          <a:ln w="9525">
            <a:noFill/>
            <a:miter lim="800000"/>
            <a:headEnd/>
            <a:tailEnd/>
          </a:ln>
        </p:spPr>
      </p:pic>
      <p:pic>
        <p:nvPicPr>
          <p:cNvPr id="68613" name="Picture 8" descr=" Computer Case (Компьютерный Случай)">
            <a:hlinkClick r:id="rId3"/>
          </p:cNvPr>
          <p:cNvPicPr>
            <a:picLocks noChangeAspect="1" noChangeArrowheads="1"/>
          </p:cNvPicPr>
          <p:nvPr/>
        </p:nvPicPr>
        <p:blipFill>
          <a:blip r:embed="rId4"/>
          <a:srcRect/>
          <a:stretch>
            <a:fillRect/>
          </a:stretch>
        </p:blipFill>
        <p:spPr bwMode="auto">
          <a:xfrm>
            <a:off x="3810000" y="4286250"/>
            <a:ext cx="2571750" cy="257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2"/>
          <p:cNvSpPr>
            <a:spLocks noGrp="1"/>
          </p:cNvSpPr>
          <p:nvPr>
            <p:ph type="title"/>
          </p:nvPr>
        </p:nvSpPr>
        <p:spPr/>
        <p:txBody>
          <a:bodyPr/>
          <a:lstStyle/>
          <a:p>
            <a:endParaRPr lang="fa-IR" smtClean="0"/>
          </a:p>
        </p:txBody>
      </p:sp>
      <p:pic>
        <p:nvPicPr>
          <p:cNvPr id="69635" name="Picture 2"/>
          <p:cNvPicPr>
            <a:picLocks noGrp="1" noChangeAspect="1" noChangeArrowheads="1"/>
          </p:cNvPicPr>
          <p:nvPr>
            <p:ph idx="1"/>
          </p:nvPr>
        </p:nvPicPr>
        <p:blipFill>
          <a:blip r:embed="rId2"/>
          <a:srcRect/>
          <a:stretch>
            <a:fillRect/>
          </a:stretch>
        </p:blipFill>
        <p:spPr>
          <a:xfrm>
            <a:off x="1143000" y="1676400"/>
            <a:ext cx="2514600" cy="4525963"/>
          </a:xfrm>
        </p:spPr>
      </p:pic>
      <p:pic>
        <p:nvPicPr>
          <p:cNvPr id="69636" name="Picture 3"/>
          <p:cNvPicPr>
            <a:picLocks noChangeAspect="1" noChangeArrowheads="1"/>
          </p:cNvPicPr>
          <p:nvPr/>
        </p:nvPicPr>
        <p:blipFill>
          <a:blip r:embed="rId3"/>
          <a:srcRect/>
          <a:stretch>
            <a:fillRect/>
          </a:stretch>
        </p:blipFill>
        <p:spPr bwMode="auto">
          <a:xfrm>
            <a:off x="4724400" y="2362200"/>
            <a:ext cx="3543300" cy="2986088"/>
          </a:xfrm>
          <a:prstGeom prst="rect">
            <a:avLst/>
          </a:prstGeom>
          <a:noFill/>
          <a:ln w="9525">
            <a:noFill/>
            <a:miter lim="800000"/>
            <a:headEnd/>
            <a:tailEnd/>
          </a:ln>
        </p:spPr>
      </p:pic>
      <p:pic>
        <p:nvPicPr>
          <p:cNvPr id="69637" name="Picture 10" descr="http://www.made-in-china.com/image/2f0j00eMvaRwtcOTlfM/Micro-Computer-Case-S-806l-Private-Model-with-LCD-Display-.jpg"/>
          <p:cNvPicPr>
            <a:picLocks noChangeAspect="1" noChangeArrowheads="1"/>
          </p:cNvPicPr>
          <p:nvPr/>
        </p:nvPicPr>
        <p:blipFill>
          <a:blip r:embed="rId4"/>
          <a:srcRect/>
          <a:stretch>
            <a:fillRect/>
          </a:stretch>
        </p:blipFill>
        <p:spPr bwMode="auto">
          <a:xfrm>
            <a:off x="1981200" y="1844675"/>
            <a:ext cx="2492375" cy="5013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itle 2"/>
          <p:cNvSpPr>
            <a:spLocks noGrp="1"/>
          </p:cNvSpPr>
          <p:nvPr>
            <p:ph type="title"/>
          </p:nvPr>
        </p:nvSpPr>
        <p:spPr/>
        <p:txBody>
          <a:bodyPr/>
          <a:lstStyle/>
          <a:p>
            <a:r>
              <a:rPr lang="fa-IR" smtClean="0"/>
              <a:t>اجزاي كيس</a:t>
            </a:r>
          </a:p>
        </p:txBody>
      </p:sp>
      <p:sp>
        <p:nvSpPr>
          <p:cNvPr id="2" name="Content Placeholder 1"/>
          <p:cNvSpPr>
            <a:spLocks noGrp="1"/>
          </p:cNvSpPr>
          <p:nvPr>
            <p:ph idx="1"/>
          </p:nvPr>
        </p:nvSpPr>
        <p:spPr>
          <a:xfrm>
            <a:off x="990600" y="1828800"/>
            <a:ext cx="7153275" cy="4114800"/>
          </a:xfrm>
        </p:spPr>
        <p:txBody>
          <a:bodyPr>
            <a:normAutofit fontScale="92500" lnSpcReduction="20000"/>
          </a:bodyPr>
          <a:lstStyle/>
          <a:p>
            <a:pPr marL="365760" indent="-256032" algn="r" rtl="1" fontAlgn="auto">
              <a:spcAft>
                <a:spcPts val="0"/>
              </a:spcAft>
              <a:buFont typeface="Wingdings 3"/>
              <a:buChar char=""/>
              <a:defRPr/>
            </a:pPr>
            <a:r>
              <a:rPr lang="fa-IR" dirty="0" smtClean="0">
                <a:cs typeface="B Nazanin" pitchFamily="2" charset="-78"/>
              </a:rPr>
              <a:t>بدنه فلزي به همراه پانل جلو</a:t>
            </a:r>
          </a:p>
          <a:p>
            <a:pPr marL="365760" indent="-256032" algn="r" rtl="1" fontAlgn="auto">
              <a:spcAft>
                <a:spcPts val="0"/>
              </a:spcAft>
              <a:buFont typeface="Wingdings 3"/>
              <a:buChar char=""/>
              <a:defRPr/>
            </a:pPr>
            <a:r>
              <a:rPr lang="fa-IR" dirty="0" smtClean="0">
                <a:cs typeface="B Nazanin" pitchFamily="2" charset="-78"/>
              </a:rPr>
              <a:t>اسپيكر داخلي</a:t>
            </a:r>
          </a:p>
          <a:p>
            <a:pPr marL="365760" indent="-256032" algn="r" rtl="1" fontAlgn="auto">
              <a:spcAft>
                <a:spcPts val="0"/>
              </a:spcAft>
              <a:buFont typeface="Wingdings 3"/>
              <a:buChar char=""/>
              <a:defRPr/>
            </a:pPr>
            <a:r>
              <a:rPr lang="fa-IR" dirty="0" smtClean="0">
                <a:cs typeface="B Nazanin" pitchFamily="2" charset="-78"/>
              </a:rPr>
              <a:t>چراغهاي </a:t>
            </a:r>
            <a:r>
              <a:rPr lang="en-US" dirty="0" smtClean="0">
                <a:cs typeface="B Nazanin" pitchFamily="2" charset="-78"/>
              </a:rPr>
              <a:t>LED</a:t>
            </a:r>
            <a:endParaRPr lang="fa-IR" dirty="0" smtClean="0">
              <a:cs typeface="B Nazanin" pitchFamily="2" charset="-78"/>
            </a:endParaRPr>
          </a:p>
          <a:p>
            <a:pPr marL="365760" indent="-256032" algn="r" rtl="1" fontAlgn="auto">
              <a:spcAft>
                <a:spcPts val="0"/>
              </a:spcAft>
              <a:buFont typeface="Wingdings 3"/>
              <a:buChar char=""/>
              <a:defRPr/>
            </a:pPr>
            <a:r>
              <a:rPr lang="fa-IR" dirty="0" smtClean="0">
                <a:cs typeface="B Nazanin" pitchFamily="2" charset="-78"/>
              </a:rPr>
              <a:t>كليدها</a:t>
            </a:r>
          </a:p>
          <a:p>
            <a:pPr marL="365760" indent="-256032" algn="r" rtl="1" fontAlgn="auto">
              <a:spcAft>
                <a:spcPts val="0"/>
              </a:spcAft>
              <a:buFont typeface="Wingdings 3"/>
              <a:buChar char=""/>
              <a:defRPr/>
            </a:pPr>
            <a:r>
              <a:rPr lang="fa-IR" dirty="0" smtClean="0">
                <a:cs typeface="B Nazanin" pitchFamily="2" charset="-78"/>
              </a:rPr>
              <a:t>منبع تغذيه و كابل آن</a:t>
            </a:r>
          </a:p>
          <a:p>
            <a:pPr marL="365760" indent="-256032" algn="r" rtl="1" fontAlgn="auto">
              <a:spcAft>
                <a:spcPts val="0"/>
              </a:spcAft>
              <a:buFont typeface="Wingdings 3"/>
              <a:buChar char=""/>
              <a:defRPr/>
            </a:pPr>
            <a:r>
              <a:rPr lang="fa-IR" dirty="0" smtClean="0">
                <a:cs typeface="B Nazanin" pitchFamily="2" charset="-78"/>
              </a:rPr>
              <a:t>پيچهاي مختلف</a:t>
            </a:r>
          </a:p>
          <a:p>
            <a:pPr marL="365760" indent="-256032" algn="r" rtl="1" fontAlgn="auto">
              <a:spcAft>
                <a:spcPts val="0"/>
              </a:spcAft>
              <a:buFont typeface="Wingdings 3"/>
              <a:buChar char=""/>
              <a:defRPr/>
            </a:pPr>
            <a:r>
              <a:rPr lang="fa-IR" dirty="0" smtClean="0">
                <a:cs typeface="B Nazanin" pitchFamily="2" charset="-78"/>
              </a:rPr>
              <a:t>گيره نگهدارنده</a:t>
            </a:r>
          </a:p>
          <a:p>
            <a:pPr marL="365760" indent="-256032" algn="r" rtl="1" fontAlgn="auto">
              <a:spcAft>
                <a:spcPts val="0"/>
              </a:spcAft>
              <a:buFont typeface="Wingdings 3"/>
              <a:buChar char=""/>
              <a:defRPr/>
            </a:pPr>
            <a:r>
              <a:rPr lang="fa-IR" dirty="0" smtClean="0">
                <a:cs typeface="B Nazanin" pitchFamily="2" charset="-78"/>
              </a:rPr>
              <a:t>پوششهاي فلزي </a:t>
            </a:r>
          </a:p>
          <a:p>
            <a:pPr marL="365760" indent="-256032" algn="r" rtl="1" fontAlgn="auto">
              <a:spcAft>
                <a:spcPts val="0"/>
              </a:spcAft>
              <a:buFont typeface="Wingdings 3"/>
              <a:buChar char=""/>
              <a:defRPr/>
            </a:pPr>
            <a:r>
              <a:rPr lang="fa-IR" dirty="0" smtClean="0">
                <a:cs typeface="B Nazanin" pitchFamily="2" charset="-78"/>
              </a:rPr>
              <a:t>فن خنك كننده</a:t>
            </a:r>
          </a:p>
          <a:p>
            <a:pPr marL="365760" indent="-256032" algn="r" rtl="1" fontAlgn="auto">
              <a:spcAft>
                <a:spcPts val="0"/>
              </a:spcAft>
              <a:buFont typeface="Wingdings 3"/>
              <a:buChar char=""/>
              <a:defRPr/>
            </a:pPr>
            <a:r>
              <a:rPr lang="fa-IR" dirty="0" smtClean="0">
                <a:cs typeface="B Nazanin" pitchFamily="2" charset="-78"/>
              </a:rPr>
              <a:t>قطعات ديگر ...</a:t>
            </a:r>
            <a:endParaRPr lang="fa-IR" dirty="0">
              <a:cs typeface="B Nazanin" pitchFamily="2" charset="-78"/>
            </a:endParaRPr>
          </a:p>
        </p:txBody>
      </p:sp>
      <p:pic>
        <p:nvPicPr>
          <p:cNvPr id="70660" name="Picture 2" descr="http://i.ehow.com/images/GlobalPhoto/Articles/5379702/352495_Full.jpg"/>
          <p:cNvPicPr>
            <a:picLocks noChangeAspect="1" noChangeArrowheads="1"/>
          </p:cNvPicPr>
          <p:nvPr/>
        </p:nvPicPr>
        <p:blipFill>
          <a:blip r:embed="rId2"/>
          <a:srcRect/>
          <a:stretch>
            <a:fillRect/>
          </a:stretch>
        </p:blipFill>
        <p:spPr bwMode="auto">
          <a:xfrm>
            <a:off x="0" y="457200"/>
            <a:ext cx="3175000" cy="2971800"/>
          </a:xfrm>
          <a:prstGeom prst="rect">
            <a:avLst/>
          </a:prstGeom>
          <a:noFill/>
          <a:ln w="9525">
            <a:noFill/>
            <a:miter lim="800000"/>
            <a:headEnd/>
            <a:tailEnd/>
          </a:ln>
        </p:spPr>
      </p:pic>
      <p:pic>
        <p:nvPicPr>
          <p:cNvPr id="70661" name="Picture 4" descr="http://allabtcomputer.com/images/mycomputer.jpg"/>
          <p:cNvPicPr>
            <a:picLocks noChangeAspect="1" noChangeArrowheads="1"/>
          </p:cNvPicPr>
          <p:nvPr/>
        </p:nvPicPr>
        <p:blipFill>
          <a:blip r:embed="rId3"/>
          <a:srcRect/>
          <a:stretch>
            <a:fillRect/>
          </a:stretch>
        </p:blipFill>
        <p:spPr bwMode="auto">
          <a:xfrm>
            <a:off x="2209800" y="3581400"/>
            <a:ext cx="31242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2"/>
          <p:cNvSpPr>
            <a:spLocks noGrp="1"/>
          </p:cNvSpPr>
          <p:nvPr>
            <p:ph type="title"/>
          </p:nvPr>
        </p:nvSpPr>
        <p:spPr/>
        <p:txBody>
          <a:bodyPr/>
          <a:lstStyle/>
          <a:p>
            <a:endParaRPr lang="fa-IR" smtClean="0"/>
          </a:p>
        </p:txBody>
      </p:sp>
      <p:pic>
        <p:nvPicPr>
          <p:cNvPr id="71683" name="Picture 2"/>
          <p:cNvPicPr>
            <a:picLocks noGrp="1" noChangeAspect="1" noChangeArrowheads="1"/>
          </p:cNvPicPr>
          <p:nvPr>
            <p:ph idx="1"/>
          </p:nvPr>
        </p:nvPicPr>
        <p:blipFill>
          <a:blip r:embed="rId2"/>
          <a:srcRect l="4196" t="6497" r="4617" b="15189"/>
          <a:stretch>
            <a:fillRect/>
          </a:stretch>
        </p:blipFill>
        <p:spPr>
          <a:xfrm>
            <a:off x="525463" y="838200"/>
            <a:ext cx="8237537" cy="5735638"/>
          </a:xfr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Title 2"/>
          <p:cNvSpPr>
            <a:spLocks noGrp="1"/>
          </p:cNvSpPr>
          <p:nvPr>
            <p:ph type="title"/>
          </p:nvPr>
        </p:nvSpPr>
        <p:spPr/>
        <p:txBody>
          <a:bodyPr/>
          <a:lstStyle/>
          <a:p>
            <a:pPr algn="ctr"/>
            <a:r>
              <a:rPr lang="fa-IR" smtClean="0">
                <a:solidFill>
                  <a:srgbClr val="7030A0"/>
                </a:solidFill>
                <a:cs typeface="B Nazanin" pitchFamily="2" charset="-78"/>
              </a:rPr>
              <a:t>پارامترهاي</a:t>
            </a:r>
            <a:r>
              <a:rPr lang="fa-IR" smtClean="0"/>
              <a:t> </a:t>
            </a:r>
            <a:r>
              <a:rPr lang="fa-IR" smtClean="0">
                <a:solidFill>
                  <a:srgbClr val="7030A0"/>
                </a:solidFill>
                <a:cs typeface="B Nazanin" pitchFamily="2" charset="-78"/>
              </a:rPr>
              <a:t>انتخاب</a:t>
            </a:r>
            <a:r>
              <a:rPr lang="fa-IR" smtClean="0"/>
              <a:t> </a:t>
            </a:r>
            <a:r>
              <a:rPr lang="fa-IR" smtClean="0">
                <a:solidFill>
                  <a:srgbClr val="7030A0"/>
                </a:solidFill>
                <a:cs typeface="B Nazanin" pitchFamily="2" charset="-78"/>
              </a:rPr>
              <a:t>كيس</a:t>
            </a:r>
          </a:p>
        </p:txBody>
      </p:sp>
      <p:sp>
        <p:nvSpPr>
          <p:cNvPr id="72706" name="Content Placeholder 1"/>
          <p:cNvSpPr>
            <a:spLocks noGrp="1"/>
          </p:cNvSpPr>
          <p:nvPr>
            <p:ph idx="1"/>
          </p:nvPr>
        </p:nvSpPr>
        <p:spPr/>
        <p:txBody>
          <a:bodyPr/>
          <a:lstStyle/>
          <a:p>
            <a:pPr algn="r" rtl="1"/>
            <a:r>
              <a:rPr lang="fa-IR" smtClean="0">
                <a:cs typeface="B Nazanin" pitchFamily="2" charset="-78"/>
              </a:rPr>
              <a:t>اندازه كيس</a:t>
            </a:r>
          </a:p>
          <a:p>
            <a:pPr algn="r" rtl="1"/>
            <a:r>
              <a:rPr lang="fa-IR" smtClean="0">
                <a:cs typeface="B Nazanin" pitchFamily="2" charset="-78"/>
              </a:rPr>
              <a:t>منبع تغذيه</a:t>
            </a:r>
          </a:p>
          <a:p>
            <a:pPr lvl="1" algn="r" rtl="1"/>
            <a:r>
              <a:rPr lang="fa-IR" smtClean="0">
                <a:cs typeface="B Nazanin" pitchFamily="2" charset="-78"/>
              </a:rPr>
              <a:t>نوع </a:t>
            </a:r>
            <a:r>
              <a:rPr lang="en-US" smtClean="0">
                <a:cs typeface="B Nazanin" pitchFamily="2" charset="-78"/>
              </a:rPr>
              <a:t>ATX</a:t>
            </a:r>
            <a:r>
              <a:rPr lang="fa-IR" smtClean="0">
                <a:cs typeface="B Nazanin" pitchFamily="2" charset="-78"/>
              </a:rPr>
              <a:t> يا </a:t>
            </a:r>
            <a:r>
              <a:rPr lang="en-US" smtClean="0">
                <a:cs typeface="B Nazanin" pitchFamily="2" charset="-78"/>
              </a:rPr>
              <a:t>AT</a:t>
            </a:r>
            <a:r>
              <a:rPr lang="fa-IR" smtClean="0">
                <a:cs typeface="B Nazanin" pitchFamily="2" charset="-78"/>
              </a:rPr>
              <a:t> (بسته به نوع مادربورد)</a:t>
            </a:r>
          </a:p>
          <a:p>
            <a:pPr lvl="1" algn="r" rtl="1"/>
            <a:r>
              <a:rPr lang="fa-IR" smtClean="0">
                <a:cs typeface="B Nazanin" pitchFamily="2" charset="-78"/>
              </a:rPr>
              <a:t>توان خروجي آن بر حسب وات</a:t>
            </a:r>
          </a:p>
          <a:p>
            <a:pPr algn="r" rtl="1"/>
            <a:r>
              <a:rPr lang="fa-IR" smtClean="0">
                <a:cs typeface="B Nazanin" pitchFamily="2" charset="-78"/>
              </a:rPr>
              <a:t>داشتن امكانات اضافي</a:t>
            </a:r>
          </a:p>
          <a:p>
            <a:pPr algn="r" rtl="1"/>
            <a:r>
              <a:rPr lang="fa-IR" smtClean="0">
                <a:cs typeface="B Nazanin" pitchFamily="2" charset="-78"/>
              </a:rPr>
              <a:t>فرم </a:t>
            </a:r>
            <a:r>
              <a:rPr lang="en-US" smtClean="0">
                <a:cs typeface="B Nazanin" pitchFamily="2" charset="-78"/>
              </a:rPr>
              <a:t>ATX</a:t>
            </a:r>
            <a:r>
              <a:rPr lang="fa-IR" smtClean="0">
                <a:cs typeface="B Nazanin" pitchFamily="2" charset="-78"/>
              </a:rPr>
              <a:t> يا </a:t>
            </a:r>
            <a:r>
              <a:rPr lang="en-US" smtClean="0">
                <a:cs typeface="B Nazanin" pitchFamily="2" charset="-78"/>
              </a:rPr>
              <a:t>AT</a:t>
            </a:r>
            <a:endParaRPr lang="fa-IR" smtClean="0">
              <a:cs typeface="B Nazanin" pitchFamily="2" charset="-78"/>
            </a:endParaRPr>
          </a:p>
          <a:p>
            <a:pPr algn="r" rtl="1"/>
            <a:r>
              <a:rPr lang="fa-IR" smtClean="0">
                <a:cs typeface="B Nazanin" pitchFamily="2" charset="-78"/>
              </a:rPr>
              <a:t>راحتي مونتاژ و اسمبل قطعات در داخل آن</a:t>
            </a:r>
          </a:p>
        </p:txBody>
      </p:sp>
    </p:spTree>
  </p:cSld>
  <p:clrMapOvr>
    <a:masterClrMapping/>
  </p:clrMapOvr>
  <p:transition>
    <p:fade thruBlk="1"/>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Title 2"/>
          <p:cNvSpPr>
            <a:spLocks noGrp="1"/>
          </p:cNvSpPr>
          <p:nvPr>
            <p:ph type="title"/>
          </p:nvPr>
        </p:nvSpPr>
        <p:spPr/>
        <p:txBody>
          <a:bodyPr/>
          <a:lstStyle/>
          <a:p>
            <a:pPr algn="ctr"/>
            <a:r>
              <a:rPr lang="fa-IR" smtClean="0">
                <a:solidFill>
                  <a:srgbClr val="7030A0"/>
                </a:solidFill>
                <a:cs typeface="B Nazanin" pitchFamily="2" charset="-78"/>
              </a:rPr>
              <a:t>تئوري</a:t>
            </a:r>
            <a:r>
              <a:rPr lang="fa-IR" smtClean="0"/>
              <a:t> </a:t>
            </a:r>
            <a:r>
              <a:rPr lang="fa-IR" smtClean="0">
                <a:solidFill>
                  <a:srgbClr val="7030A0"/>
                </a:solidFill>
                <a:cs typeface="B Nazanin" pitchFamily="2" charset="-78"/>
              </a:rPr>
              <a:t>عملكرد</a:t>
            </a:r>
            <a:r>
              <a:rPr lang="fa-IR" smtClean="0"/>
              <a:t> </a:t>
            </a:r>
            <a:r>
              <a:rPr lang="fa-IR" smtClean="0">
                <a:solidFill>
                  <a:srgbClr val="7030A0"/>
                </a:solidFill>
                <a:cs typeface="B Nazanin" pitchFamily="2" charset="-78"/>
              </a:rPr>
              <a:t>منبع</a:t>
            </a:r>
            <a:r>
              <a:rPr lang="fa-IR" smtClean="0"/>
              <a:t> </a:t>
            </a:r>
            <a:r>
              <a:rPr lang="fa-IR" smtClean="0">
                <a:solidFill>
                  <a:srgbClr val="7030A0"/>
                </a:solidFill>
                <a:cs typeface="B Nazanin" pitchFamily="2" charset="-78"/>
              </a:rPr>
              <a:t>تغذيه</a:t>
            </a:r>
            <a:r>
              <a:rPr lang="fa-IR" smtClean="0"/>
              <a:t> </a:t>
            </a:r>
            <a:r>
              <a:rPr lang="fa-IR" smtClean="0">
                <a:solidFill>
                  <a:srgbClr val="7030A0"/>
                </a:solidFill>
                <a:cs typeface="B Nazanin" pitchFamily="2" charset="-78"/>
              </a:rPr>
              <a:t>ها</a:t>
            </a:r>
          </a:p>
        </p:txBody>
      </p:sp>
      <p:sp>
        <p:nvSpPr>
          <p:cNvPr id="2" name="Content Placeholder 1"/>
          <p:cNvSpPr>
            <a:spLocks noGrp="1"/>
          </p:cNvSpPr>
          <p:nvPr>
            <p:ph idx="1"/>
          </p:nvPr>
        </p:nvSpPr>
        <p:spPr>
          <a:xfrm>
            <a:off x="285750" y="1828800"/>
            <a:ext cx="7772400" cy="4114800"/>
          </a:xfrm>
        </p:spPr>
        <p:txBody>
          <a:bodyPr>
            <a:normAutofit fontScale="85000" lnSpcReduction="20000"/>
          </a:bodyPr>
          <a:lstStyle/>
          <a:p>
            <a:pPr marL="365760" indent="-256032" algn="r" rtl="1" fontAlgn="auto">
              <a:spcAft>
                <a:spcPts val="0"/>
              </a:spcAft>
              <a:buFont typeface="Wingdings 3"/>
              <a:buChar char=""/>
              <a:defRPr/>
            </a:pPr>
            <a:r>
              <a:rPr lang="fa-IR" dirty="0" smtClean="0">
                <a:cs typeface="B Nazanin" pitchFamily="2" charset="-78"/>
              </a:rPr>
              <a:t>هر سيستم الكترونيكي براي تامين ولتاژ و جريان المانهاي خود نياز به يك تغذيه دارد كه </a:t>
            </a:r>
          </a:p>
          <a:p>
            <a:pPr marL="621792" lvl="1" algn="r" rtl="1" fontAlgn="auto">
              <a:spcBef>
                <a:spcPts val="324"/>
              </a:spcBef>
              <a:spcAft>
                <a:spcPts val="0"/>
              </a:spcAft>
              <a:buFont typeface="Verdana"/>
              <a:buChar char="◦"/>
              <a:defRPr/>
            </a:pPr>
            <a:r>
              <a:rPr lang="fa-IR" dirty="0" smtClean="0">
                <a:cs typeface="B Nazanin" pitchFamily="2" charset="-78"/>
              </a:rPr>
              <a:t>سطوح ولتاژ مورد نياز را تامين كند</a:t>
            </a:r>
          </a:p>
          <a:p>
            <a:pPr marL="621792" lvl="1" algn="r" rtl="1" fontAlgn="auto">
              <a:spcBef>
                <a:spcPts val="324"/>
              </a:spcBef>
              <a:spcAft>
                <a:spcPts val="0"/>
              </a:spcAft>
              <a:buFont typeface="Verdana"/>
              <a:buChar char="◦"/>
              <a:defRPr/>
            </a:pPr>
            <a:r>
              <a:rPr lang="fa-IR" dirty="0" smtClean="0">
                <a:cs typeface="B Nazanin" pitchFamily="2" charset="-78"/>
              </a:rPr>
              <a:t>كارايي مورد نظر را داشته باشد تا در شرايط نامطلوب به المانهاي مدار آسيبي نرساند</a:t>
            </a:r>
          </a:p>
          <a:p>
            <a:pPr marL="365760" indent="-256032" algn="r" rtl="1" fontAlgn="auto">
              <a:spcAft>
                <a:spcPts val="0"/>
              </a:spcAft>
              <a:buFont typeface="Wingdings 3"/>
              <a:buChar char=""/>
              <a:defRPr/>
            </a:pPr>
            <a:r>
              <a:rPr lang="fa-IR" dirty="0" smtClean="0">
                <a:cs typeface="B Nazanin" pitchFamily="2" charset="-78"/>
              </a:rPr>
              <a:t>تبديل جريان متناوب به ثابت يكسوشده توليد مي شود</a:t>
            </a:r>
          </a:p>
          <a:p>
            <a:pPr marL="621792" lvl="1" algn="r" rtl="1" fontAlgn="auto">
              <a:spcBef>
                <a:spcPts val="324"/>
              </a:spcBef>
              <a:spcAft>
                <a:spcPts val="0"/>
              </a:spcAft>
              <a:buFont typeface="Verdana"/>
              <a:buChar char="◦"/>
              <a:defRPr/>
            </a:pPr>
            <a:r>
              <a:rPr lang="fa-IR" dirty="0" smtClean="0">
                <a:cs typeface="B Nazanin" pitchFamily="2" charset="-78"/>
              </a:rPr>
              <a:t>رگولاسيون موازي(</a:t>
            </a:r>
            <a:r>
              <a:rPr lang="en-US" dirty="0" smtClean="0">
                <a:cs typeface="B Nazanin" pitchFamily="2" charset="-78"/>
              </a:rPr>
              <a:t>Shunt Regulation</a:t>
            </a:r>
            <a:r>
              <a:rPr lang="fa-IR" dirty="0" smtClean="0">
                <a:cs typeface="B Nazanin" pitchFamily="2" charset="-78"/>
              </a:rPr>
              <a:t>)</a:t>
            </a:r>
          </a:p>
          <a:p>
            <a:pPr marL="621792" lvl="1" algn="r" rtl="1" fontAlgn="auto">
              <a:spcBef>
                <a:spcPts val="324"/>
              </a:spcBef>
              <a:spcAft>
                <a:spcPts val="0"/>
              </a:spcAft>
              <a:buFont typeface="Verdana"/>
              <a:buChar char="◦"/>
              <a:defRPr/>
            </a:pPr>
            <a:r>
              <a:rPr lang="fa-IR" dirty="0" smtClean="0">
                <a:cs typeface="B Nazanin" pitchFamily="2" charset="-78"/>
              </a:rPr>
              <a:t>رگولاسيون سري (</a:t>
            </a:r>
            <a:r>
              <a:rPr lang="en-US" dirty="0" smtClean="0">
                <a:cs typeface="B Nazanin" pitchFamily="2" charset="-78"/>
              </a:rPr>
              <a:t>Series Linear</a:t>
            </a:r>
            <a:r>
              <a:rPr lang="fa-IR" dirty="0" smtClean="0">
                <a:cs typeface="B Nazanin" pitchFamily="2" charset="-78"/>
              </a:rPr>
              <a:t>)</a:t>
            </a:r>
          </a:p>
          <a:p>
            <a:pPr marL="621792" lvl="1" algn="r" rtl="1" fontAlgn="auto">
              <a:spcBef>
                <a:spcPts val="324"/>
              </a:spcBef>
              <a:spcAft>
                <a:spcPts val="0"/>
              </a:spcAft>
              <a:buFont typeface="Verdana"/>
              <a:buChar char="◦"/>
              <a:defRPr/>
            </a:pPr>
            <a:r>
              <a:rPr lang="fa-IR" dirty="0" smtClean="0">
                <a:cs typeface="B Nazanin" pitchFamily="2" charset="-78"/>
              </a:rPr>
              <a:t>رگولاسيون سوييچي (</a:t>
            </a:r>
            <a:r>
              <a:rPr lang="en-US" dirty="0" smtClean="0">
                <a:cs typeface="B Nazanin" pitchFamily="2" charset="-78"/>
              </a:rPr>
              <a:t>Series Switched</a:t>
            </a:r>
            <a:r>
              <a:rPr lang="fa-IR" dirty="0" smtClean="0">
                <a:cs typeface="B Nazanin" pitchFamily="2" charset="-78"/>
              </a:rPr>
              <a:t>) : كم حجم ، ارزان و بازدهي بالا(70-80)</a:t>
            </a:r>
          </a:p>
          <a:p>
            <a:pPr marL="365760" indent="-256032" algn="r" rtl="1" fontAlgn="auto">
              <a:spcAft>
                <a:spcPts val="0"/>
              </a:spcAft>
              <a:buFont typeface="Wingdings 3"/>
              <a:buChar char=""/>
              <a:defRPr/>
            </a:pPr>
            <a:r>
              <a:rPr lang="fa-IR" dirty="0" smtClean="0">
                <a:cs typeface="B Nazanin" pitchFamily="2" charset="-78"/>
              </a:rPr>
              <a:t>ويژگيهاي يك تغذيه خوب :گرفتن حداكثر جريان لازم از آن بدون افت ولتاژ در خروجي و عدم اتلاف انرژي است. در دو نوع اول با توجه به اينكه بر روي المانها برق (اتلاف انرژي) وجود دارد در نتيجه المانها داغ شده و قادر به تامين جريان زيادي نمي باشند ولي در مدل سوم به علت قطع و وصل المانها انرژي كمتري تلف شده و در نتيجه جريان بالاتري را تامين مي كنند.</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90600" y="457200"/>
            <a:ext cx="6938963" cy="1143000"/>
          </a:xfrm>
          <a:noFill/>
        </p:spPr>
        <p:txBody>
          <a:bodyPr lIns="92075" tIns="46038" rIns="92075" bIns="46038" anchor="b"/>
          <a:lstStyle/>
          <a:p>
            <a:pPr algn="ctr" rtl="1"/>
            <a:r>
              <a:rPr lang="fa-IR" smtClean="0">
                <a:solidFill>
                  <a:srgbClr val="7030A0"/>
                </a:solidFill>
                <a:cs typeface="B Koodak" pitchFamily="2" charset="-78"/>
              </a:rPr>
              <a:t>کاربردکامپیوتر</a:t>
            </a:r>
            <a:endParaRPr lang="en-US" smtClean="0">
              <a:solidFill>
                <a:srgbClr val="7030A0"/>
              </a:solidFill>
              <a:cs typeface="B Koodak" pitchFamily="2" charset="-78"/>
            </a:endParaRPr>
          </a:p>
        </p:txBody>
      </p:sp>
      <p:sp>
        <p:nvSpPr>
          <p:cNvPr id="9219" name="Rectangle 3"/>
          <p:cNvSpPr>
            <a:spLocks noGrp="1" noChangeArrowheads="1"/>
          </p:cNvSpPr>
          <p:nvPr>
            <p:ph idx="1"/>
          </p:nvPr>
        </p:nvSpPr>
        <p:spPr>
          <a:xfrm>
            <a:off x="357188" y="1828800"/>
            <a:ext cx="7715250" cy="957263"/>
          </a:xfrm>
          <a:noFill/>
        </p:spPr>
        <p:txBody>
          <a:bodyPr lIns="92075" tIns="46038" rIns="92075" bIns="46038"/>
          <a:lstStyle/>
          <a:p>
            <a:pPr algn="justLow" rtl="1">
              <a:lnSpc>
                <a:spcPct val="200000"/>
              </a:lnSpc>
            </a:pPr>
            <a:r>
              <a:rPr lang="fa-IR" smtClean="0">
                <a:cs typeface="B Nazanin" pitchFamily="2" charset="-78"/>
              </a:rPr>
              <a:t>در آموزش</a:t>
            </a:r>
          </a:p>
        </p:txBody>
      </p:sp>
      <p:sp>
        <p:nvSpPr>
          <p:cNvPr id="4" name="Rectangle 3"/>
          <p:cNvSpPr txBox="1">
            <a:spLocks noChangeArrowheads="1"/>
          </p:cNvSpPr>
          <p:nvPr/>
        </p:nvSpPr>
        <p:spPr bwMode="auto">
          <a:xfrm>
            <a:off x="357188" y="2857500"/>
            <a:ext cx="7715250" cy="957263"/>
          </a:xfrm>
          <a:prstGeom prst="rect">
            <a:avLst/>
          </a:prstGeom>
          <a:noFill/>
          <a:ln w="9525">
            <a:noFill/>
            <a:miter lim="800000"/>
            <a:headEnd/>
            <a:tailEnd/>
          </a:ln>
        </p:spPr>
        <p:txBody>
          <a:bodyPr lIns="92075" tIns="46038" rIns="92075" bIns="46038"/>
          <a:lstStyle/>
          <a:p>
            <a:pPr marL="342900" indent="-342900" algn="justLow" rtl="1">
              <a:lnSpc>
                <a:spcPct val="200000"/>
              </a:lnSpc>
              <a:spcBef>
                <a:spcPct val="20000"/>
              </a:spcBef>
              <a:buClr>
                <a:schemeClr val="accent1"/>
              </a:buClr>
              <a:buSzPct val="90000"/>
              <a:buFont typeface="Wingdings" pitchFamily="2" charset="2"/>
              <a:buChar char="v"/>
              <a:defRPr/>
            </a:pPr>
            <a:r>
              <a:rPr kumimoji="1" lang="fa-IR" sz="2800" kern="0" dirty="0">
                <a:latin typeface="+mn-lt"/>
                <a:cs typeface="B Nazanin" pitchFamily="2" charset="-78"/>
              </a:rPr>
              <a:t>در صنعت</a:t>
            </a:r>
          </a:p>
        </p:txBody>
      </p:sp>
      <p:sp>
        <p:nvSpPr>
          <p:cNvPr id="5" name="Rectangle 3"/>
          <p:cNvSpPr txBox="1">
            <a:spLocks noChangeArrowheads="1"/>
          </p:cNvSpPr>
          <p:nvPr/>
        </p:nvSpPr>
        <p:spPr bwMode="auto">
          <a:xfrm>
            <a:off x="357188" y="3857625"/>
            <a:ext cx="7715250" cy="957263"/>
          </a:xfrm>
          <a:prstGeom prst="rect">
            <a:avLst/>
          </a:prstGeom>
          <a:noFill/>
          <a:ln w="9525">
            <a:noFill/>
            <a:miter lim="800000"/>
            <a:headEnd/>
            <a:tailEnd/>
          </a:ln>
        </p:spPr>
        <p:txBody>
          <a:bodyPr lIns="92075" tIns="46038" rIns="92075" bIns="46038"/>
          <a:lstStyle/>
          <a:p>
            <a:pPr marL="342900" indent="-342900" algn="justLow" rtl="1">
              <a:lnSpc>
                <a:spcPct val="200000"/>
              </a:lnSpc>
              <a:spcBef>
                <a:spcPct val="20000"/>
              </a:spcBef>
              <a:buClr>
                <a:schemeClr val="accent1"/>
              </a:buClr>
              <a:buSzPct val="90000"/>
              <a:buFont typeface="Wingdings" pitchFamily="2" charset="2"/>
              <a:buChar char="v"/>
              <a:defRPr/>
            </a:pPr>
            <a:r>
              <a:rPr kumimoji="1" lang="fa-IR" sz="2800" kern="0" dirty="0">
                <a:latin typeface="+mn-lt"/>
                <a:cs typeface="B Nazanin" pitchFamily="2" charset="-78"/>
              </a:rPr>
              <a:t>در کارهای علمی و تحقیاتی</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blinds(horizontal)">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4" grpId="0" build="p"/>
      <p:bldP spid="5"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Title 2"/>
          <p:cNvSpPr>
            <a:spLocks noGrp="1"/>
          </p:cNvSpPr>
          <p:nvPr>
            <p:ph type="title"/>
          </p:nvPr>
        </p:nvSpPr>
        <p:spPr/>
        <p:txBody>
          <a:bodyPr/>
          <a:lstStyle/>
          <a:p>
            <a:pPr algn="ctr" rtl="1"/>
            <a:r>
              <a:rPr lang="fa-IR" smtClean="0">
                <a:solidFill>
                  <a:srgbClr val="7030A0"/>
                </a:solidFill>
                <a:cs typeface="B Nazanin" pitchFamily="2" charset="-78"/>
              </a:rPr>
              <a:t>پارامترهاي</a:t>
            </a:r>
            <a:r>
              <a:rPr lang="fa-IR" smtClean="0"/>
              <a:t> </a:t>
            </a:r>
            <a:r>
              <a:rPr lang="en-US" smtClean="0">
                <a:solidFill>
                  <a:srgbClr val="7030A0"/>
                </a:solidFill>
                <a:cs typeface="B Nazanin" pitchFamily="2" charset="-78"/>
              </a:rPr>
              <a:t>AC</a:t>
            </a:r>
            <a:endParaRPr lang="fa-IR" smtClean="0">
              <a:solidFill>
                <a:srgbClr val="7030A0"/>
              </a:solidFill>
              <a:cs typeface="B Nazanin" pitchFamily="2" charset="-78"/>
            </a:endParaRPr>
          </a:p>
        </p:txBody>
      </p:sp>
      <p:sp>
        <p:nvSpPr>
          <p:cNvPr id="74754" name="Content Placeholder 1"/>
          <p:cNvSpPr>
            <a:spLocks noGrp="1"/>
          </p:cNvSpPr>
          <p:nvPr>
            <p:ph idx="1"/>
          </p:nvPr>
        </p:nvSpPr>
        <p:spPr>
          <a:xfrm>
            <a:off x="428625" y="1828800"/>
            <a:ext cx="7772400" cy="4114800"/>
          </a:xfrm>
        </p:spPr>
        <p:txBody>
          <a:bodyPr/>
          <a:lstStyle/>
          <a:p>
            <a:pPr algn="r" rtl="1"/>
            <a:r>
              <a:rPr lang="fa-IR" smtClean="0">
                <a:cs typeface="B Nazanin" pitchFamily="2" charset="-78"/>
              </a:rPr>
              <a:t>پارامترهاي </a:t>
            </a:r>
            <a:r>
              <a:rPr lang="en-US" smtClean="0">
                <a:cs typeface="B Nazanin" pitchFamily="2" charset="-78"/>
              </a:rPr>
              <a:t>AC</a:t>
            </a:r>
            <a:endParaRPr lang="fa-IR" smtClean="0">
              <a:cs typeface="B Nazanin" pitchFamily="2" charset="-78"/>
            </a:endParaRPr>
          </a:p>
          <a:p>
            <a:pPr lvl="1" algn="r" rtl="1"/>
            <a:r>
              <a:rPr lang="fa-IR" smtClean="0">
                <a:cs typeface="B Nazanin" pitchFamily="2" charset="-78"/>
              </a:rPr>
              <a:t>محدود كردن ولتاژ</a:t>
            </a:r>
          </a:p>
          <a:p>
            <a:pPr lvl="1" algn="r" rtl="1"/>
            <a:r>
              <a:rPr lang="fa-IR" smtClean="0">
                <a:cs typeface="B Nazanin" pitchFamily="2" charset="-78"/>
              </a:rPr>
              <a:t>محدود كردن جريان</a:t>
            </a:r>
          </a:p>
          <a:p>
            <a:pPr lvl="1" algn="r" rtl="1"/>
            <a:r>
              <a:rPr lang="fa-IR" smtClean="0">
                <a:cs typeface="B Nazanin" pitchFamily="2" charset="-78"/>
              </a:rPr>
              <a:t>خاموش كردن يا فرونشاندن گرمايي</a:t>
            </a:r>
          </a:p>
          <a:p>
            <a:pPr algn="r" rtl="1"/>
            <a:r>
              <a:rPr lang="fa-IR" smtClean="0">
                <a:cs typeface="B Nazanin" pitchFamily="2" charset="-78"/>
              </a:rPr>
              <a:t>پارامترهاي عمومي تغذيه</a:t>
            </a:r>
          </a:p>
          <a:p>
            <a:pPr lvl="1" algn="r" rtl="1"/>
            <a:r>
              <a:rPr lang="fa-IR" smtClean="0">
                <a:cs typeface="B Nazanin" pitchFamily="2" charset="-78"/>
              </a:rPr>
              <a:t>توان تلف شده: ماكزيمم تواني كه از تغذيه مي توان دريافت كرد در حالي كه هنوز تغذيه در محدوده بدون خطر كار نمايد و عمل رگولاسيون خود را به درستي انجام دهد.</a:t>
            </a:r>
          </a:p>
          <a:p>
            <a:pPr lvl="1" algn="r" rtl="1"/>
            <a:r>
              <a:rPr lang="fa-IR" smtClean="0">
                <a:cs typeface="B Nazanin" pitchFamily="2" charset="-78"/>
              </a:rPr>
              <a:t>بازدهي : نسبت توان مفيد به كل توان تغذيه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itle 2"/>
          <p:cNvSpPr>
            <a:spLocks noGrp="1"/>
          </p:cNvSpPr>
          <p:nvPr>
            <p:ph type="title"/>
          </p:nvPr>
        </p:nvSpPr>
        <p:spPr/>
        <p:txBody>
          <a:bodyPr/>
          <a:lstStyle/>
          <a:p>
            <a:pPr algn="ctr" rtl="1"/>
            <a:r>
              <a:rPr lang="fa-IR" smtClean="0">
                <a:solidFill>
                  <a:srgbClr val="7030A0"/>
                </a:solidFill>
                <a:cs typeface="B Nazanin" pitchFamily="2" charset="-78"/>
              </a:rPr>
              <a:t>كنترل</a:t>
            </a:r>
            <a:r>
              <a:rPr lang="fa-IR" smtClean="0"/>
              <a:t> </a:t>
            </a:r>
            <a:r>
              <a:rPr lang="fa-IR" smtClean="0">
                <a:solidFill>
                  <a:srgbClr val="7030A0"/>
                </a:solidFill>
                <a:cs typeface="B Nazanin" pitchFamily="2" charset="-78"/>
              </a:rPr>
              <a:t>و</a:t>
            </a:r>
            <a:r>
              <a:rPr lang="fa-IR" smtClean="0"/>
              <a:t> </a:t>
            </a:r>
            <a:r>
              <a:rPr lang="fa-IR" smtClean="0">
                <a:solidFill>
                  <a:srgbClr val="7030A0"/>
                </a:solidFill>
                <a:cs typeface="B Nazanin" pitchFamily="2" charset="-78"/>
              </a:rPr>
              <a:t>حفاظت</a:t>
            </a:r>
          </a:p>
        </p:txBody>
      </p:sp>
      <p:sp>
        <p:nvSpPr>
          <p:cNvPr id="75778" name="Content Placeholder 1"/>
          <p:cNvSpPr>
            <a:spLocks noGrp="1"/>
          </p:cNvSpPr>
          <p:nvPr>
            <p:ph idx="1"/>
          </p:nvPr>
        </p:nvSpPr>
        <p:spPr>
          <a:xfrm>
            <a:off x="571500" y="1828800"/>
            <a:ext cx="7772400" cy="4114800"/>
          </a:xfrm>
        </p:spPr>
        <p:txBody>
          <a:bodyPr/>
          <a:lstStyle/>
          <a:p>
            <a:pPr algn="r" rtl="1"/>
            <a:r>
              <a:rPr lang="fa-IR" smtClean="0">
                <a:cs typeface="B Nazanin" pitchFamily="2" charset="-78"/>
              </a:rPr>
              <a:t>شروع آرام و نرم (</a:t>
            </a:r>
            <a:r>
              <a:rPr lang="en-US" smtClean="0">
                <a:cs typeface="B Nazanin" pitchFamily="2" charset="-78"/>
              </a:rPr>
              <a:t>Soft-start</a:t>
            </a:r>
            <a:r>
              <a:rPr lang="fa-IR" smtClean="0">
                <a:cs typeface="B Nazanin" pitchFamily="2" charset="-78"/>
              </a:rPr>
              <a:t>) براي جلوگيري از ايجاد تغيير ناگهاني بر روي قطعات</a:t>
            </a:r>
          </a:p>
          <a:p>
            <a:pPr algn="r" rtl="1"/>
            <a:r>
              <a:rPr lang="fa-IR" smtClean="0">
                <a:cs typeface="B Nazanin" pitchFamily="2" charset="-78"/>
              </a:rPr>
              <a:t>همزمان سازي : براي جلوگيري از تداخل فركانسها</a:t>
            </a:r>
          </a:p>
          <a:p>
            <a:pPr algn="r" rtl="1"/>
            <a:r>
              <a:rPr lang="fa-IR" smtClean="0">
                <a:cs typeface="B Nazanin" pitchFamily="2" charset="-78"/>
              </a:rPr>
              <a:t>كنترل خاموش و روشن كردن به كمك نرم افزار</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descr="http://www.build-your-own-computer.net/image-files/power-supply-connections-labeled.jpg"/>
          <p:cNvPicPr>
            <a:picLocks noChangeAspect="1" noChangeArrowheads="1"/>
          </p:cNvPicPr>
          <p:nvPr/>
        </p:nvPicPr>
        <p:blipFill>
          <a:blip r:embed="rId2"/>
          <a:srcRect/>
          <a:stretch>
            <a:fillRect/>
          </a:stretch>
        </p:blipFill>
        <p:spPr bwMode="auto">
          <a:xfrm>
            <a:off x="3657600" y="3429000"/>
            <a:ext cx="4572000" cy="3429000"/>
          </a:xfrm>
          <a:prstGeom prst="rect">
            <a:avLst/>
          </a:prstGeom>
          <a:noFill/>
          <a:ln w="9525">
            <a:noFill/>
            <a:miter lim="800000"/>
            <a:headEnd/>
            <a:tailEnd/>
          </a:ln>
        </p:spPr>
      </p:pic>
      <p:pic>
        <p:nvPicPr>
          <p:cNvPr id="76803" name="Picture 2" descr="http://www.allproducts.com/ee/powerwin/41-switching_power_supply-l.jpg"/>
          <p:cNvPicPr>
            <a:picLocks noChangeAspect="1" noChangeArrowheads="1"/>
          </p:cNvPicPr>
          <p:nvPr/>
        </p:nvPicPr>
        <p:blipFill>
          <a:blip r:embed="rId3"/>
          <a:srcRect/>
          <a:stretch>
            <a:fillRect/>
          </a:stretch>
        </p:blipFill>
        <p:spPr bwMode="auto">
          <a:xfrm>
            <a:off x="0" y="2238375"/>
            <a:ext cx="3359150" cy="4619625"/>
          </a:xfrm>
          <a:prstGeom prst="rect">
            <a:avLst/>
          </a:prstGeom>
          <a:noFill/>
          <a:ln w="9525">
            <a:noFill/>
            <a:miter lim="800000"/>
            <a:headEnd/>
            <a:tailEnd/>
          </a:ln>
        </p:spPr>
      </p:pic>
      <p:sp>
        <p:nvSpPr>
          <p:cNvPr id="76805" name="Title 2"/>
          <p:cNvSpPr>
            <a:spLocks noGrp="1"/>
          </p:cNvSpPr>
          <p:nvPr>
            <p:ph type="title"/>
          </p:nvPr>
        </p:nvSpPr>
        <p:spPr/>
        <p:txBody>
          <a:bodyPr/>
          <a:lstStyle/>
          <a:p>
            <a:pPr algn="ctr" rtl="1"/>
            <a:r>
              <a:rPr lang="fa-IR" smtClean="0">
                <a:solidFill>
                  <a:srgbClr val="7030A0"/>
                </a:solidFill>
                <a:cs typeface="B Nazanin" pitchFamily="2" charset="-78"/>
              </a:rPr>
              <a:t>انواع</a:t>
            </a:r>
            <a:r>
              <a:rPr lang="fa-IR" smtClean="0"/>
              <a:t> </a:t>
            </a:r>
            <a:r>
              <a:rPr lang="fa-IR" smtClean="0">
                <a:solidFill>
                  <a:srgbClr val="7030A0"/>
                </a:solidFill>
                <a:cs typeface="B Nazanin" pitchFamily="2" charset="-78"/>
              </a:rPr>
              <a:t>منابع</a:t>
            </a:r>
            <a:r>
              <a:rPr lang="fa-IR" smtClean="0"/>
              <a:t> </a:t>
            </a:r>
            <a:r>
              <a:rPr lang="fa-IR" smtClean="0">
                <a:solidFill>
                  <a:srgbClr val="7030A0"/>
                </a:solidFill>
                <a:cs typeface="B Nazanin" pitchFamily="2" charset="-78"/>
              </a:rPr>
              <a:t>تغذيه</a:t>
            </a:r>
          </a:p>
        </p:txBody>
      </p:sp>
      <p:sp>
        <p:nvSpPr>
          <p:cNvPr id="76804" name="Content Placeholder 1"/>
          <p:cNvSpPr>
            <a:spLocks noGrp="1"/>
          </p:cNvSpPr>
          <p:nvPr>
            <p:ph idx="1"/>
          </p:nvPr>
        </p:nvSpPr>
        <p:spPr/>
        <p:txBody>
          <a:bodyPr/>
          <a:lstStyle/>
          <a:p>
            <a:pPr algn="r" rtl="1"/>
            <a:r>
              <a:rPr lang="en-US" sz="2000" smtClean="0">
                <a:cs typeface="B Nazanin" pitchFamily="2" charset="-78"/>
              </a:rPr>
              <a:t>AT</a:t>
            </a:r>
            <a:r>
              <a:rPr lang="fa-IR" sz="2000" smtClean="0">
                <a:cs typeface="B Nazanin" pitchFamily="2" charset="-78"/>
              </a:rPr>
              <a:t> : اين نوع منابع تغذيه برق ورودي شهري را به كانكتور پشت تغذيه متصل و از آنجا دو پليت كليد پانل در جلوي كيس آورده و از طرف ديگر كليد به بورد تغذيه برگشت داده مي شود. تا كليد پاور فشره نشود برق به بورد تغذيه نمي آيد. بنابراين بصورت نرم افزاري نمي توان آنها را خاموش كرد. (قرمز 5+ و سفيد 5- و زرد 12+ و آبي 12- و نارنجي 5+ و سياه 0)</a:t>
            </a:r>
          </a:p>
          <a:p>
            <a:pPr algn="r" rtl="1"/>
            <a:r>
              <a:rPr lang="en-US" sz="2000" smtClean="0">
                <a:cs typeface="B Nazanin" pitchFamily="2" charset="-78"/>
              </a:rPr>
              <a:t>ATX</a:t>
            </a:r>
            <a:r>
              <a:rPr lang="fa-IR" sz="2000" smtClean="0">
                <a:cs typeface="B Nazanin" pitchFamily="2" charset="-78"/>
              </a:rPr>
              <a:t> :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lgn="ctr"/>
            <a:r>
              <a:rPr lang="fa-IR" smtClean="0">
                <a:solidFill>
                  <a:srgbClr val="7030A0"/>
                </a:solidFill>
                <a:cs typeface="B Nazanin" pitchFamily="2" charset="-78"/>
              </a:rPr>
              <a:t>نرم افزار</a:t>
            </a:r>
            <a:endParaRPr lang="en-US" smtClean="0">
              <a:solidFill>
                <a:srgbClr val="7030A0"/>
              </a:solidFill>
              <a:cs typeface="B Nazanin" pitchFamily="2" charset="-78"/>
            </a:endParaRPr>
          </a:p>
        </p:txBody>
      </p:sp>
      <p:sp>
        <p:nvSpPr>
          <p:cNvPr id="21507" name="Rectangle 3"/>
          <p:cNvSpPr>
            <a:spLocks noGrp="1" noChangeArrowheads="1"/>
          </p:cNvSpPr>
          <p:nvPr>
            <p:ph idx="1"/>
          </p:nvPr>
        </p:nvSpPr>
        <p:spPr>
          <a:xfrm>
            <a:off x="990600" y="1643063"/>
            <a:ext cx="7010400" cy="428625"/>
          </a:xfrm>
        </p:spPr>
        <p:txBody>
          <a:bodyPr/>
          <a:lstStyle/>
          <a:p>
            <a:pPr algn="r" rtl="1"/>
            <a:r>
              <a:rPr lang="fa-IR" smtClean="0">
                <a:cs typeface="B Nazanin" pitchFamily="2" charset="-78"/>
              </a:rPr>
              <a:t>مجموعه دستورالعمل ها و برنامه ها گفته می شود.</a:t>
            </a:r>
            <a:endParaRPr lang="en-US" smtClean="0"/>
          </a:p>
        </p:txBody>
      </p:sp>
      <p:sp>
        <p:nvSpPr>
          <p:cNvPr id="5" name="Rectangle 3"/>
          <p:cNvSpPr txBox="1">
            <a:spLocks noChangeArrowheads="1"/>
          </p:cNvSpPr>
          <p:nvPr/>
        </p:nvSpPr>
        <p:spPr bwMode="auto">
          <a:xfrm>
            <a:off x="5786438" y="4000500"/>
            <a:ext cx="2081212" cy="500063"/>
          </a:xfrm>
          <a:prstGeom prst="rect">
            <a:avLst/>
          </a:prstGeom>
          <a:noFill/>
          <a:ln w="9525">
            <a:noFill/>
            <a:miter lim="800000"/>
            <a:headEnd/>
            <a:tailEnd/>
          </a:ln>
        </p:spPr>
        <p:txBody>
          <a:bodyPr/>
          <a:lstStyle/>
          <a:p>
            <a:pPr marL="342900" indent="-342900" algn="r" rtl="1">
              <a:spcBef>
                <a:spcPct val="20000"/>
              </a:spcBef>
              <a:buClr>
                <a:schemeClr val="accent1"/>
              </a:buClr>
              <a:buSzPct val="90000"/>
              <a:buFont typeface="Wingdings" pitchFamily="2" charset="2"/>
              <a:buChar char="v"/>
              <a:defRPr/>
            </a:pPr>
            <a:r>
              <a:rPr kumimoji="1" lang="fa-IR" sz="2800" kern="0" dirty="0">
                <a:latin typeface="+mn-lt"/>
                <a:cs typeface="B Nazanin" pitchFamily="2" charset="-78"/>
              </a:rPr>
              <a:t>انواع نرم افزار</a:t>
            </a:r>
            <a:endParaRPr kumimoji="1" lang="en-US" sz="2800" kern="0" dirty="0">
              <a:latin typeface="+mn-lt"/>
            </a:endParaRPr>
          </a:p>
        </p:txBody>
      </p:sp>
      <p:sp>
        <p:nvSpPr>
          <p:cNvPr id="6" name="Right Brace 5"/>
          <p:cNvSpPr>
            <a:spLocks/>
          </p:cNvSpPr>
          <p:nvPr/>
        </p:nvSpPr>
        <p:spPr bwMode="auto">
          <a:xfrm>
            <a:off x="5143500" y="2357438"/>
            <a:ext cx="571500" cy="3857625"/>
          </a:xfrm>
          <a:prstGeom prst="rightBrace">
            <a:avLst>
              <a:gd name="adj1" fmla="val 8344"/>
              <a:gd name="adj2" fmla="val 50000"/>
            </a:avLst>
          </a:prstGeom>
          <a:noFill/>
          <a:ln w="9525" algn="ctr">
            <a:solidFill>
              <a:schemeClr val="tx1"/>
            </a:solidFill>
            <a:round/>
            <a:headEnd/>
            <a:tailEnd/>
          </a:ln>
        </p:spPr>
        <p:txBody>
          <a:bodyPr/>
          <a:lstStyle/>
          <a:p>
            <a:endParaRPr lang="en-US"/>
          </a:p>
        </p:txBody>
      </p:sp>
      <p:sp>
        <p:nvSpPr>
          <p:cNvPr id="7" name="Rectangle 3"/>
          <p:cNvSpPr txBox="1">
            <a:spLocks noChangeArrowheads="1"/>
          </p:cNvSpPr>
          <p:nvPr/>
        </p:nvSpPr>
        <p:spPr bwMode="auto">
          <a:xfrm>
            <a:off x="2786063" y="2357438"/>
            <a:ext cx="2081212" cy="500062"/>
          </a:xfrm>
          <a:prstGeom prst="rect">
            <a:avLst/>
          </a:prstGeom>
          <a:noFill/>
          <a:ln w="9525">
            <a:noFill/>
            <a:miter lim="800000"/>
            <a:headEnd/>
            <a:tailEnd/>
          </a:ln>
        </p:spPr>
        <p:txBody>
          <a:bodyPr/>
          <a:lstStyle/>
          <a:p>
            <a:pPr marL="342900" indent="-342900" algn="r" rtl="1">
              <a:spcBef>
                <a:spcPct val="20000"/>
              </a:spcBef>
              <a:buClr>
                <a:schemeClr val="accent1"/>
              </a:buClr>
              <a:buSzPct val="90000"/>
              <a:defRPr/>
            </a:pPr>
            <a:r>
              <a:rPr kumimoji="1" lang="fa-IR" sz="2800" kern="0" dirty="0">
                <a:latin typeface="+mn-lt"/>
                <a:cs typeface="B Nazanin" pitchFamily="2" charset="-78"/>
              </a:rPr>
              <a:t>سیستمی</a:t>
            </a:r>
            <a:endParaRPr kumimoji="1" lang="en-US" sz="2800" kern="0" dirty="0">
              <a:latin typeface="+mn-lt"/>
            </a:endParaRPr>
          </a:p>
        </p:txBody>
      </p:sp>
      <p:sp>
        <p:nvSpPr>
          <p:cNvPr id="8" name="Rectangle 3"/>
          <p:cNvSpPr txBox="1">
            <a:spLocks noChangeArrowheads="1"/>
          </p:cNvSpPr>
          <p:nvPr/>
        </p:nvSpPr>
        <p:spPr bwMode="auto">
          <a:xfrm>
            <a:off x="2928938" y="4000500"/>
            <a:ext cx="2081212" cy="500063"/>
          </a:xfrm>
          <a:prstGeom prst="rect">
            <a:avLst/>
          </a:prstGeom>
          <a:noFill/>
          <a:ln w="9525">
            <a:noFill/>
            <a:miter lim="800000"/>
            <a:headEnd/>
            <a:tailEnd/>
          </a:ln>
        </p:spPr>
        <p:txBody>
          <a:bodyPr/>
          <a:lstStyle/>
          <a:p>
            <a:pPr marL="342900" indent="-342900" algn="r" rtl="1">
              <a:spcBef>
                <a:spcPct val="20000"/>
              </a:spcBef>
              <a:buClr>
                <a:schemeClr val="accent1"/>
              </a:buClr>
              <a:buSzPct val="90000"/>
              <a:defRPr/>
            </a:pPr>
            <a:r>
              <a:rPr kumimoji="1" lang="fa-IR" sz="2800" kern="0" dirty="0">
                <a:latin typeface="+mn-lt"/>
                <a:cs typeface="B Nazanin" pitchFamily="2" charset="-78"/>
              </a:rPr>
              <a:t>کاربردی</a:t>
            </a:r>
            <a:endParaRPr kumimoji="1" lang="en-US" sz="2800" kern="0" dirty="0">
              <a:latin typeface="+mn-lt"/>
            </a:endParaRPr>
          </a:p>
        </p:txBody>
      </p:sp>
      <p:sp>
        <p:nvSpPr>
          <p:cNvPr id="9" name="Rectangle 3"/>
          <p:cNvSpPr txBox="1">
            <a:spLocks noChangeArrowheads="1"/>
          </p:cNvSpPr>
          <p:nvPr/>
        </p:nvSpPr>
        <p:spPr bwMode="auto">
          <a:xfrm>
            <a:off x="2714625" y="5500688"/>
            <a:ext cx="2438400" cy="500062"/>
          </a:xfrm>
          <a:prstGeom prst="rect">
            <a:avLst/>
          </a:prstGeom>
          <a:noFill/>
          <a:ln w="9525">
            <a:noFill/>
            <a:miter lim="800000"/>
            <a:headEnd/>
            <a:tailEnd/>
          </a:ln>
        </p:spPr>
        <p:txBody>
          <a:bodyPr/>
          <a:lstStyle/>
          <a:p>
            <a:pPr marL="342900" indent="-342900" algn="r" rtl="1">
              <a:spcBef>
                <a:spcPct val="20000"/>
              </a:spcBef>
              <a:buClr>
                <a:schemeClr val="accent1"/>
              </a:buClr>
              <a:buSzPct val="90000"/>
              <a:defRPr/>
            </a:pPr>
            <a:r>
              <a:rPr kumimoji="1" lang="fa-IR" sz="2800" kern="0" dirty="0">
                <a:latin typeface="+mn-lt"/>
                <a:cs typeface="B Nazanin" pitchFamily="2" charset="-78"/>
              </a:rPr>
              <a:t>زبان های برنامه نویسی</a:t>
            </a:r>
            <a:endParaRPr kumimoji="1" lang="en-US" sz="2800" kern="0" dirty="0">
              <a:latin typeface="+mn-lt"/>
            </a:endParaRPr>
          </a:p>
        </p:txBody>
      </p:sp>
      <p:sp>
        <p:nvSpPr>
          <p:cNvPr id="10" name="Right Brace 9"/>
          <p:cNvSpPr>
            <a:spLocks/>
          </p:cNvSpPr>
          <p:nvPr/>
        </p:nvSpPr>
        <p:spPr bwMode="auto">
          <a:xfrm>
            <a:off x="3071813" y="2143125"/>
            <a:ext cx="571500" cy="1214438"/>
          </a:xfrm>
          <a:prstGeom prst="rightBrace">
            <a:avLst>
              <a:gd name="adj1" fmla="val 8333"/>
              <a:gd name="adj2" fmla="val 50000"/>
            </a:avLst>
          </a:prstGeom>
          <a:noFill/>
          <a:ln w="9525" algn="ctr">
            <a:solidFill>
              <a:schemeClr val="tx1"/>
            </a:solidFill>
            <a:round/>
            <a:headEnd/>
            <a:tailEnd/>
          </a:ln>
        </p:spPr>
        <p:txBody>
          <a:bodyPr/>
          <a:lstStyle/>
          <a:p>
            <a:endParaRPr lang="en-US"/>
          </a:p>
        </p:txBody>
      </p:sp>
      <p:sp>
        <p:nvSpPr>
          <p:cNvPr id="11" name="Rectangle 3"/>
          <p:cNvSpPr txBox="1">
            <a:spLocks noChangeArrowheads="1"/>
          </p:cNvSpPr>
          <p:nvPr/>
        </p:nvSpPr>
        <p:spPr bwMode="auto">
          <a:xfrm>
            <a:off x="785813" y="2143125"/>
            <a:ext cx="2081212" cy="500063"/>
          </a:xfrm>
          <a:prstGeom prst="rect">
            <a:avLst/>
          </a:prstGeom>
          <a:noFill/>
          <a:ln w="9525">
            <a:noFill/>
            <a:miter lim="800000"/>
            <a:headEnd/>
            <a:tailEnd/>
          </a:ln>
        </p:spPr>
        <p:txBody>
          <a:bodyPr/>
          <a:lstStyle/>
          <a:p>
            <a:pPr marL="342900" indent="-342900" algn="r" rtl="1">
              <a:spcBef>
                <a:spcPct val="20000"/>
              </a:spcBef>
              <a:buClr>
                <a:schemeClr val="accent1"/>
              </a:buClr>
              <a:buSzPct val="90000"/>
              <a:defRPr/>
            </a:pPr>
            <a:r>
              <a:rPr kumimoji="1" lang="fa-IR" sz="2800" kern="0" dirty="0">
                <a:latin typeface="+mn-lt"/>
                <a:cs typeface="B Nazanin" pitchFamily="2" charset="-78"/>
              </a:rPr>
              <a:t>سیستم عامل</a:t>
            </a:r>
            <a:endParaRPr kumimoji="1" lang="en-US" sz="2800" kern="0" dirty="0">
              <a:latin typeface="+mn-lt"/>
            </a:endParaRPr>
          </a:p>
        </p:txBody>
      </p:sp>
      <p:sp>
        <p:nvSpPr>
          <p:cNvPr id="12" name="Rectangle 3"/>
          <p:cNvSpPr txBox="1">
            <a:spLocks noChangeArrowheads="1"/>
          </p:cNvSpPr>
          <p:nvPr/>
        </p:nvSpPr>
        <p:spPr bwMode="auto">
          <a:xfrm>
            <a:off x="214313" y="2786063"/>
            <a:ext cx="2724150" cy="500062"/>
          </a:xfrm>
          <a:prstGeom prst="rect">
            <a:avLst/>
          </a:prstGeom>
          <a:noFill/>
          <a:ln w="9525">
            <a:noFill/>
            <a:miter lim="800000"/>
            <a:headEnd/>
            <a:tailEnd/>
          </a:ln>
        </p:spPr>
        <p:txBody>
          <a:bodyPr/>
          <a:lstStyle/>
          <a:p>
            <a:pPr marL="342900" indent="-342900" algn="r" rtl="1">
              <a:spcBef>
                <a:spcPct val="20000"/>
              </a:spcBef>
              <a:buClr>
                <a:schemeClr val="accent1"/>
              </a:buClr>
              <a:buSzPct val="90000"/>
              <a:defRPr/>
            </a:pPr>
            <a:r>
              <a:rPr kumimoji="1" lang="fa-IR" sz="2800" kern="0" dirty="0">
                <a:latin typeface="+mn-lt"/>
                <a:cs typeface="B Nazanin" pitchFamily="2" charset="-78"/>
              </a:rPr>
              <a:t>برنامه های سودمند</a:t>
            </a:r>
            <a:endParaRPr kumimoji="1" lang="en-US" sz="2800" kern="0" dirty="0">
              <a:latin typeface="+mn-lt"/>
            </a:endParaRPr>
          </a:p>
        </p:txBody>
      </p:sp>
      <p:sp>
        <p:nvSpPr>
          <p:cNvPr id="13" name="Right Brace 12"/>
          <p:cNvSpPr>
            <a:spLocks/>
          </p:cNvSpPr>
          <p:nvPr/>
        </p:nvSpPr>
        <p:spPr bwMode="auto">
          <a:xfrm>
            <a:off x="3214688" y="3643313"/>
            <a:ext cx="571500" cy="1214437"/>
          </a:xfrm>
          <a:prstGeom prst="rightBrace">
            <a:avLst>
              <a:gd name="adj1" fmla="val 8333"/>
              <a:gd name="adj2" fmla="val 50000"/>
            </a:avLst>
          </a:prstGeom>
          <a:noFill/>
          <a:ln w="9525" algn="ctr">
            <a:solidFill>
              <a:schemeClr val="tx1"/>
            </a:solidFill>
            <a:round/>
            <a:headEnd/>
            <a:tailEnd/>
          </a:ln>
        </p:spPr>
        <p:txBody>
          <a:bodyPr/>
          <a:lstStyle/>
          <a:p>
            <a:endParaRPr lang="en-US"/>
          </a:p>
        </p:txBody>
      </p:sp>
      <p:sp>
        <p:nvSpPr>
          <p:cNvPr id="14" name="Rectangle 3"/>
          <p:cNvSpPr txBox="1">
            <a:spLocks noChangeArrowheads="1"/>
          </p:cNvSpPr>
          <p:nvPr/>
        </p:nvSpPr>
        <p:spPr bwMode="auto">
          <a:xfrm>
            <a:off x="500063" y="3571875"/>
            <a:ext cx="2581275" cy="500063"/>
          </a:xfrm>
          <a:prstGeom prst="rect">
            <a:avLst/>
          </a:prstGeom>
          <a:noFill/>
          <a:ln w="9525">
            <a:noFill/>
            <a:miter lim="800000"/>
            <a:headEnd/>
            <a:tailEnd/>
          </a:ln>
        </p:spPr>
        <p:txBody>
          <a:bodyPr/>
          <a:lstStyle/>
          <a:p>
            <a:pPr marL="342900" indent="-342900" algn="r" rtl="1">
              <a:spcBef>
                <a:spcPct val="20000"/>
              </a:spcBef>
              <a:buClr>
                <a:schemeClr val="accent1"/>
              </a:buClr>
              <a:buSzPct val="90000"/>
              <a:defRPr/>
            </a:pPr>
            <a:r>
              <a:rPr kumimoji="1" lang="fa-IR" sz="2800" kern="0" dirty="0">
                <a:latin typeface="+mn-lt"/>
                <a:cs typeface="B Nazanin" pitchFamily="2" charset="-78"/>
              </a:rPr>
              <a:t>نرم افزارهای اداری</a:t>
            </a:r>
            <a:endParaRPr kumimoji="1" lang="en-US" sz="2800" kern="0" dirty="0">
              <a:latin typeface="+mn-lt"/>
            </a:endParaRPr>
          </a:p>
        </p:txBody>
      </p:sp>
      <p:sp>
        <p:nvSpPr>
          <p:cNvPr id="15" name="Rectangle 3"/>
          <p:cNvSpPr txBox="1">
            <a:spLocks noChangeArrowheads="1"/>
          </p:cNvSpPr>
          <p:nvPr/>
        </p:nvSpPr>
        <p:spPr bwMode="auto">
          <a:xfrm>
            <a:off x="0" y="4143375"/>
            <a:ext cx="3081338" cy="500063"/>
          </a:xfrm>
          <a:prstGeom prst="rect">
            <a:avLst/>
          </a:prstGeom>
          <a:noFill/>
          <a:ln w="9525">
            <a:noFill/>
            <a:miter lim="800000"/>
            <a:headEnd/>
            <a:tailEnd/>
          </a:ln>
        </p:spPr>
        <p:txBody>
          <a:bodyPr/>
          <a:lstStyle/>
          <a:p>
            <a:pPr marL="342900" indent="-342900" algn="r" rtl="1">
              <a:spcBef>
                <a:spcPct val="20000"/>
              </a:spcBef>
              <a:buClr>
                <a:schemeClr val="accent1"/>
              </a:buClr>
              <a:buSzPct val="90000"/>
              <a:defRPr/>
            </a:pPr>
            <a:r>
              <a:rPr kumimoji="1" lang="fa-IR" sz="2800" kern="0" dirty="0">
                <a:latin typeface="+mn-lt"/>
                <a:cs typeface="B Nazanin" pitchFamily="2" charset="-78"/>
              </a:rPr>
              <a:t>نرم افزارهای حسابداری</a:t>
            </a:r>
            <a:endParaRPr kumimoji="1" lang="en-US" sz="2800" kern="0" dirty="0">
              <a:latin typeface="+mn-lt"/>
            </a:endParaRPr>
          </a:p>
        </p:txBody>
      </p:sp>
      <p:sp>
        <p:nvSpPr>
          <p:cNvPr id="16" name="Right Brace 15"/>
          <p:cNvSpPr>
            <a:spLocks/>
          </p:cNvSpPr>
          <p:nvPr/>
        </p:nvSpPr>
        <p:spPr bwMode="auto">
          <a:xfrm>
            <a:off x="2928938" y="5357813"/>
            <a:ext cx="571500" cy="1214437"/>
          </a:xfrm>
          <a:prstGeom prst="rightBrace">
            <a:avLst>
              <a:gd name="adj1" fmla="val 8333"/>
              <a:gd name="adj2" fmla="val 50000"/>
            </a:avLst>
          </a:prstGeom>
          <a:noFill/>
          <a:ln w="9525" algn="ctr">
            <a:solidFill>
              <a:schemeClr val="tx1"/>
            </a:solidFill>
            <a:round/>
            <a:headEnd/>
            <a:tailEnd/>
          </a:ln>
        </p:spPr>
        <p:txBody>
          <a:bodyPr/>
          <a:lstStyle/>
          <a:p>
            <a:endParaRPr lang="en-US"/>
          </a:p>
        </p:txBody>
      </p:sp>
      <p:sp>
        <p:nvSpPr>
          <p:cNvPr id="17" name="Rectangle 3"/>
          <p:cNvSpPr txBox="1">
            <a:spLocks noChangeArrowheads="1"/>
          </p:cNvSpPr>
          <p:nvPr/>
        </p:nvSpPr>
        <p:spPr bwMode="auto">
          <a:xfrm>
            <a:off x="357188" y="5286375"/>
            <a:ext cx="2724150" cy="500063"/>
          </a:xfrm>
          <a:prstGeom prst="rect">
            <a:avLst/>
          </a:prstGeom>
          <a:noFill/>
          <a:ln w="9525">
            <a:noFill/>
            <a:miter lim="800000"/>
            <a:headEnd/>
            <a:tailEnd/>
          </a:ln>
        </p:spPr>
        <p:txBody>
          <a:bodyPr/>
          <a:lstStyle/>
          <a:p>
            <a:pPr marL="342900" indent="-342900" algn="r" rtl="1">
              <a:spcBef>
                <a:spcPct val="20000"/>
              </a:spcBef>
              <a:buClr>
                <a:schemeClr val="accent1"/>
              </a:buClr>
              <a:buSzPct val="90000"/>
              <a:defRPr/>
            </a:pPr>
            <a:r>
              <a:rPr kumimoji="1" lang="fa-IR" sz="2800" kern="0" dirty="0">
                <a:latin typeface="+mn-lt"/>
                <a:cs typeface="B Nazanin" pitchFamily="2" charset="-78"/>
              </a:rPr>
              <a:t>سطح پائین</a:t>
            </a:r>
            <a:endParaRPr kumimoji="1" lang="en-US" sz="2800" kern="0" dirty="0">
              <a:latin typeface="+mn-lt"/>
            </a:endParaRPr>
          </a:p>
        </p:txBody>
      </p:sp>
      <p:sp>
        <p:nvSpPr>
          <p:cNvPr id="18" name="Rectangle 3"/>
          <p:cNvSpPr txBox="1">
            <a:spLocks noChangeArrowheads="1"/>
          </p:cNvSpPr>
          <p:nvPr/>
        </p:nvSpPr>
        <p:spPr bwMode="auto">
          <a:xfrm>
            <a:off x="357188" y="5689600"/>
            <a:ext cx="2724150" cy="500063"/>
          </a:xfrm>
          <a:prstGeom prst="rect">
            <a:avLst/>
          </a:prstGeom>
          <a:noFill/>
          <a:ln w="9525">
            <a:noFill/>
            <a:miter lim="800000"/>
            <a:headEnd/>
            <a:tailEnd/>
          </a:ln>
        </p:spPr>
        <p:txBody>
          <a:bodyPr/>
          <a:lstStyle/>
          <a:p>
            <a:pPr marL="342900" indent="-342900" algn="r" rtl="1">
              <a:spcBef>
                <a:spcPct val="20000"/>
              </a:spcBef>
              <a:buClr>
                <a:schemeClr val="accent1"/>
              </a:buClr>
              <a:buSzPct val="90000"/>
              <a:defRPr/>
            </a:pPr>
            <a:r>
              <a:rPr kumimoji="1" lang="fa-IR" sz="2800" kern="0" dirty="0">
                <a:latin typeface="+mn-lt"/>
                <a:cs typeface="B Nazanin" pitchFamily="2" charset="-78"/>
              </a:rPr>
              <a:t>سطح بالا</a:t>
            </a:r>
            <a:endParaRPr kumimoji="1" lang="en-US" sz="2800" kern="0" dirty="0">
              <a:latin typeface="+mn-lt"/>
            </a:endParaRPr>
          </a:p>
        </p:txBody>
      </p:sp>
      <p:sp>
        <p:nvSpPr>
          <p:cNvPr id="19" name="Rectangle 3"/>
          <p:cNvSpPr txBox="1">
            <a:spLocks noChangeArrowheads="1"/>
          </p:cNvSpPr>
          <p:nvPr/>
        </p:nvSpPr>
        <p:spPr bwMode="auto">
          <a:xfrm>
            <a:off x="357188" y="6143625"/>
            <a:ext cx="2724150" cy="500063"/>
          </a:xfrm>
          <a:prstGeom prst="rect">
            <a:avLst/>
          </a:prstGeom>
          <a:noFill/>
          <a:ln w="9525">
            <a:noFill/>
            <a:miter lim="800000"/>
            <a:headEnd/>
            <a:tailEnd/>
          </a:ln>
        </p:spPr>
        <p:txBody>
          <a:bodyPr/>
          <a:lstStyle/>
          <a:p>
            <a:pPr marL="342900" indent="-342900" algn="r" rtl="1">
              <a:spcBef>
                <a:spcPct val="20000"/>
              </a:spcBef>
              <a:buClr>
                <a:schemeClr val="accent1"/>
              </a:buClr>
              <a:buSzPct val="90000"/>
              <a:defRPr/>
            </a:pPr>
            <a:r>
              <a:rPr kumimoji="1" lang="fa-IR" sz="2800" kern="0" dirty="0">
                <a:latin typeface="+mn-lt"/>
                <a:cs typeface="B Nazanin" pitchFamily="2" charset="-78"/>
              </a:rPr>
              <a:t>شی گرا</a:t>
            </a:r>
            <a:endParaRPr kumimoji="1" lang="en-US" sz="2800" kern="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up)">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up)">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up)">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wipe(up)">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wipe(up)">
                                      <p:cBhvr>
                                        <p:cTn id="42" dur="500"/>
                                        <p:tgtEl>
                                          <p:spTgt spid="1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Effect transition="in" filter="wipe(up)">
                                      <p:cBhvr>
                                        <p:cTn id="47" dur="500"/>
                                        <p:tgtEl>
                                          <p:spTgt spid="1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4">
                                            <p:txEl>
                                              <p:pRg st="0" end="0"/>
                                            </p:txEl>
                                          </p:spTgt>
                                        </p:tgtEl>
                                        <p:attrNameLst>
                                          <p:attrName>style.visibility</p:attrName>
                                        </p:attrNameLst>
                                      </p:cBhvr>
                                      <p:to>
                                        <p:strVal val="visible"/>
                                      </p:to>
                                    </p:set>
                                    <p:animEffect transition="in" filter="wipe(up)">
                                      <p:cBhvr>
                                        <p:cTn id="57" dur="500"/>
                                        <p:tgtEl>
                                          <p:spTgt spid="14">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5">
                                            <p:txEl>
                                              <p:pRg st="0" end="0"/>
                                            </p:txEl>
                                          </p:spTgt>
                                        </p:tgtEl>
                                        <p:attrNameLst>
                                          <p:attrName>style.visibility</p:attrName>
                                        </p:attrNameLst>
                                      </p:cBhvr>
                                      <p:to>
                                        <p:strVal val="visible"/>
                                      </p:to>
                                    </p:set>
                                    <p:animEffect transition="in" filter="wipe(up)">
                                      <p:cBhvr>
                                        <p:cTn id="62" dur="500"/>
                                        <p:tgtEl>
                                          <p:spTgt spid="15">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blinds(horizontal)">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17">
                                            <p:txEl>
                                              <p:pRg st="0" end="0"/>
                                            </p:txEl>
                                          </p:spTgt>
                                        </p:tgtEl>
                                        <p:attrNameLst>
                                          <p:attrName>style.visibility</p:attrName>
                                        </p:attrNameLst>
                                      </p:cBhvr>
                                      <p:to>
                                        <p:strVal val="visible"/>
                                      </p:to>
                                    </p:set>
                                    <p:animEffect transition="in" filter="wipe(up)">
                                      <p:cBhvr>
                                        <p:cTn id="72" dur="500"/>
                                        <p:tgtEl>
                                          <p:spTgt spid="17">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18">
                                            <p:txEl>
                                              <p:pRg st="0" end="0"/>
                                            </p:txEl>
                                          </p:spTgt>
                                        </p:tgtEl>
                                        <p:attrNameLst>
                                          <p:attrName>style.visibility</p:attrName>
                                        </p:attrNameLst>
                                      </p:cBhvr>
                                      <p:to>
                                        <p:strVal val="visible"/>
                                      </p:to>
                                    </p:set>
                                    <p:animEffect transition="in" filter="wipe(up)">
                                      <p:cBhvr>
                                        <p:cTn id="77" dur="500"/>
                                        <p:tgtEl>
                                          <p:spTgt spid="18">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19">
                                            <p:txEl>
                                              <p:pRg st="0" end="0"/>
                                            </p:txEl>
                                          </p:spTgt>
                                        </p:tgtEl>
                                        <p:attrNameLst>
                                          <p:attrName>style.visibility</p:attrName>
                                        </p:attrNameLst>
                                      </p:cBhvr>
                                      <p:to>
                                        <p:strVal val="visible"/>
                                      </p:to>
                                    </p:set>
                                    <p:animEffect transition="in" filter="wipe(up)">
                                      <p:cBhvr>
                                        <p:cTn id="82"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P spid="5" grpId="0" build="p" autoUpdateAnimBg="0"/>
      <p:bldP spid="6" grpId="0" animBg="1"/>
      <p:bldP spid="7" grpId="0" build="p" autoUpdateAnimBg="0"/>
      <p:bldP spid="8" grpId="0" build="p" autoUpdateAnimBg="0"/>
      <p:bldP spid="9" grpId="0" build="p" autoUpdateAnimBg="0"/>
      <p:bldP spid="10" grpId="0" animBg="1"/>
      <p:bldP spid="11" grpId="0" build="p" autoUpdateAnimBg="0"/>
      <p:bldP spid="12" grpId="0" build="p" autoUpdateAnimBg="0"/>
      <p:bldP spid="13" grpId="0" animBg="1"/>
      <p:bldP spid="14" grpId="0" build="p" autoUpdateAnimBg="0"/>
      <p:bldP spid="15" grpId="0" build="p" autoUpdateAnimBg="0"/>
      <p:bldP spid="16" grpId="0" animBg="1"/>
      <p:bldP spid="17" grpId="0" build="p" autoUpdateAnimBg="0"/>
      <p:bldP spid="18" grpId="0" build="p" autoUpdateAnimBg="0"/>
      <p:bldP spid="19"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gn="ctr"/>
            <a:r>
              <a:rPr lang="fa-IR" smtClean="0">
                <a:solidFill>
                  <a:srgbClr val="7030A0"/>
                </a:solidFill>
                <a:cs typeface="B Nazanin" pitchFamily="2" charset="-78"/>
              </a:rPr>
              <a:t>ارگونومی</a:t>
            </a:r>
            <a:endParaRPr lang="en-US" smtClean="0">
              <a:solidFill>
                <a:srgbClr val="7030A0"/>
              </a:solidFill>
              <a:cs typeface="B Nazanin" pitchFamily="2" charset="-78"/>
            </a:endParaRPr>
          </a:p>
        </p:txBody>
      </p:sp>
      <p:sp>
        <p:nvSpPr>
          <p:cNvPr id="21507" name="Rectangle 3"/>
          <p:cNvSpPr>
            <a:spLocks noGrp="1" noChangeArrowheads="1"/>
          </p:cNvSpPr>
          <p:nvPr>
            <p:ph idx="1"/>
          </p:nvPr>
        </p:nvSpPr>
        <p:spPr>
          <a:xfrm>
            <a:off x="990600" y="1643063"/>
            <a:ext cx="7010400" cy="3929062"/>
          </a:xfrm>
        </p:spPr>
        <p:txBody>
          <a:bodyPr/>
          <a:lstStyle/>
          <a:p>
            <a:pPr algn="r" rtl="1">
              <a:lnSpc>
                <a:spcPct val="150000"/>
              </a:lnSpc>
            </a:pPr>
            <a:r>
              <a:rPr lang="fa-IR" sz="2500" smtClean="0">
                <a:cs typeface="B Nazanin" pitchFamily="2" charset="-78"/>
              </a:rPr>
              <a:t> ارگونومى در اصل واژه اى يونانى است كه از تركيب </a:t>
            </a:r>
            <a:r>
              <a:rPr lang="en-US" sz="2500" smtClean="0">
                <a:cs typeface="B Nazanin" pitchFamily="2" charset="-78"/>
              </a:rPr>
              <a:t>ERGO </a:t>
            </a:r>
            <a:r>
              <a:rPr lang="fa-IR" sz="2500" smtClean="0">
                <a:cs typeface="B Nazanin" pitchFamily="2" charset="-78"/>
              </a:rPr>
              <a:t>به    معنى كار و نومس     </a:t>
            </a:r>
            <a:r>
              <a:rPr lang="en-US" sz="2500" smtClean="0">
                <a:cs typeface="B Nazanin" pitchFamily="2" charset="-78"/>
              </a:rPr>
              <a:t>NOMS</a:t>
            </a:r>
            <a:r>
              <a:rPr lang="fa-IR" sz="2500" smtClean="0">
                <a:cs typeface="B Nazanin" pitchFamily="2" charset="-78"/>
              </a:rPr>
              <a:t>به معناى قاعده و قانون تشكيل     شده است.</a:t>
            </a:r>
            <a:br>
              <a:rPr lang="fa-IR" sz="2500" smtClean="0">
                <a:cs typeface="B Nazanin" pitchFamily="2" charset="-78"/>
              </a:rPr>
            </a:br>
            <a:r>
              <a:rPr lang="fa-IR" sz="2500" smtClean="0">
                <a:cs typeface="B Nazanin" pitchFamily="2" charset="-78"/>
              </a:rPr>
              <a:t> ارگونومى علم مطالعه كارايى و عمل انسان است كه توانايى هاى فرد    را مورد مطالعه و تحقيق قرار مى دهد تا شرايط كار هماهنگ با وضعيت فرد ايجاد شود. </a:t>
            </a:r>
          </a:p>
          <a:p>
            <a:pPr algn="r" rtl="1">
              <a:lnSpc>
                <a:spcPct val="150000"/>
              </a:lnSpc>
            </a:pPr>
            <a:endParaRPr lang="fa-IR" sz="2500" smtClean="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up)">
                                      <p:cBhvr>
                                        <p:cTn id="7" dur="500"/>
                                        <p:tgtEl>
                                          <p:spTgt spid="215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lgn="ctr"/>
            <a:r>
              <a:rPr lang="fa-IR" smtClean="0">
                <a:solidFill>
                  <a:srgbClr val="7030A0"/>
                </a:solidFill>
                <a:cs typeface="B Nazanin" pitchFamily="2" charset="-78"/>
              </a:rPr>
              <a:t>ارگونومی</a:t>
            </a:r>
            <a:endParaRPr lang="en-US" smtClean="0">
              <a:solidFill>
                <a:srgbClr val="7030A0"/>
              </a:solidFill>
              <a:cs typeface="B Nazanin" pitchFamily="2" charset="-78"/>
            </a:endParaRPr>
          </a:p>
        </p:txBody>
      </p:sp>
      <p:sp>
        <p:nvSpPr>
          <p:cNvPr id="21507" name="Rectangle 3"/>
          <p:cNvSpPr>
            <a:spLocks noGrp="1" noChangeArrowheads="1"/>
          </p:cNvSpPr>
          <p:nvPr>
            <p:ph idx="1"/>
          </p:nvPr>
        </p:nvSpPr>
        <p:spPr>
          <a:xfrm>
            <a:off x="990600" y="1643063"/>
            <a:ext cx="7010400" cy="3929062"/>
          </a:xfrm>
        </p:spPr>
        <p:txBody>
          <a:bodyPr/>
          <a:lstStyle/>
          <a:p>
            <a:pPr algn="r" rtl="1">
              <a:lnSpc>
                <a:spcPct val="150000"/>
              </a:lnSpc>
            </a:pPr>
            <a:r>
              <a:rPr lang="fa-IR" sz="2500" smtClean="0">
                <a:cs typeface="B Nazanin" pitchFamily="2" charset="-78"/>
              </a:rPr>
              <a:t>«ارگونومى رايانه» يعنى مطالعه و بررسى عوامل انسانى درارتباط با رايانه. يكى از اهداف اصلى ارگونومى رايانه تضمين مناسب بودن وضعيت قرارگيرى دستگاه براى استفاده است.</a:t>
            </a:r>
            <a:br>
              <a:rPr lang="fa-IR" sz="2500" smtClean="0">
                <a:cs typeface="B Nazanin" pitchFamily="2" charset="-78"/>
              </a:rPr>
            </a:br>
            <a:r>
              <a:rPr lang="fa-IR" sz="2500" smtClean="0">
                <a:cs typeface="B Nazanin" pitchFamily="2" charset="-78"/>
              </a:rPr>
              <a:t>براى مثال احساس درد و گرفتگى در ناحيه پشت و گردن ناشى از نشستن نادرست هنگام كار با رايانه است. </a:t>
            </a:r>
          </a:p>
          <a:p>
            <a:pPr algn="r" rtl="1">
              <a:lnSpc>
                <a:spcPct val="150000"/>
              </a:lnSpc>
            </a:pPr>
            <a:endParaRPr lang="fa-IR" sz="2500" smtClean="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up)">
                                      <p:cBhvr>
                                        <p:cTn id="7" dur="500"/>
                                        <p:tgtEl>
                                          <p:spTgt spid="215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57188" y="457200"/>
            <a:ext cx="7772400" cy="1143000"/>
          </a:xfrm>
        </p:spPr>
        <p:txBody>
          <a:bodyPr/>
          <a:lstStyle/>
          <a:p>
            <a:pPr algn="ctr" rtl="1"/>
            <a:r>
              <a:rPr lang="fa-IR" sz="3000" b="1" smtClean="0">
                <a:solidFill>
                  <a:srgbClr val="7030A0"/>
                </a:solidFill>
                <a:cs typeface="B Nazanin" pitchFamily="2" charset="-78"/>
              </a:rPr>
              <a:t>كمترین ویژگیهای یك محیط كاری مناسب برای كاربران كامپیوتر:</a:t>
            </a:r>
            <a:endParaRPr lang="en-US" sz="3000" b="1" smtClean="0">
              <a:solidFill>
                <a:srgbClr val="7030A0"/>
              </a:solidFill>
              <a:cs typeface="B Nazanin" pitchFamily="2" charset="-78"/>
            </a:endParaRPr>
          </a:p>
        </p:txBody>
      </p:sp>
      <p:sp>
        <p:nvSpPr>
          <p:cNvPr id="21507" name="Rectangle 3"/>
          <p:cNvSpPr>
            <a:spLocks noGrp="1" noChangeArrowheads="1"/>
          </p:cNvSpPr>
          <p:nvPr>
            <p:ph idx="1"/>
          </p:nvPr>
        </p:nvSpPr>
        <p:spPr>
          <a:xfrm>
            <a:off x="990600" y="1643063"/>
            <a:ext cx="7010400" cy="3929062"/>
          </a:xfrm>
        </p:spPr>
        <p:txBody>
          <a:bodyPr/>
          <a:lstStyle/>
          <a:p>
            <a:pPr algn="r" rtl="1"/>
            <a:r>
              <a:rPr lang="fa-IR" sz="2500" smtClean="0">
                <a:cs typeface="B Nazanin" pitchFamily="2" charset="-78"/>
              </a:rPr>
              <a:t>۱ـ  وجود سیستم تهویه مطبوع</a:t>
            </a:r>
            <a:br>
              <a:rPr lang="fa-IR" sz="2500" smtClean="0">
                <a:cs typeface="B Nazanin" pitchFamily="2" charset="-78"/>
              </a:rPr>
            </a:br>
            <a:r>
              <a:rPr lang="fa-IR" sz="2500" smtClean="0">
                <a:cs typeface="B Nazanin" pitchFamily="2" charset="-78"/>
              </a:rPr>
              <a:t>۲ـ نور كافی و مناسب</a:t>
            </a:r>
            <a:br>
              <a:rPr lang="fa-IR" sz="2500" smtClean="0">
                <a:cs typeface="B Nazanin" pitchFamily="2" charset="-78"/>
              </a:rPr>
            </a:br>
            <a:r>
              <a:rPr lang="fa-IR" sz="2500" smtClean="0">
                <a:cs typeface="B Nazanin" pitchFamily="2" charset="-78"/>
              </a:rPr>
              <a:t>۳ـ استفاده از میز مخصوص كه دارای عرض و ارتفاع استاندارد باشد.</a:t>
            </a:r>
            <a:br>
              <a:rPr lang="fa-IR" sz="2500" smtClean="0">
                <a:cs typeface="B Nazanin" pitchFamily="2" charset="-78"/>
              </a:rPr>
            </a:br>
            <a:r>
              <a:rPr lang="fa-IR" sz="2500" smtClean="0">
                <a:cs typeface="B Nazanin" pitchFamily="2" charset="-78"/>
              </a:rPr>
              <a:t>۴ـ استفاده از صندلی ارگونومیک با قابلیت تنظیم ارتفاع.</a:t>
            </a:r>
            <a:br>
              <a:rPr lang="fa-IR" sz="2500" smtClean="0">
                <a:cs typeface="B Nazanin" pitchFamily="2" charset="-78"/>
              </a:rPr>
            </a:br>
            <a:r>
              <a:rPr lang="fa-IR" sz="2500" smtClean="0">
                <a:cs typeface="B Nazanin" pitchFamily="2" charset="-78"/>
              </a:rPr>
              <a:t>۵ـ استفاده از زیرپایی برای قرار گیری مناسب و راحت پاها.</a:t>
            </a:r>
            <a:br>
              <a:rPr lang="fa-IR" sz="2500" smtClean="0">
                <a:cs typeface="B Nazanin" pitchFamily="2" charset="-78"/>
              </a:rPr>
            </a:br>
            <a:r>
              <a:rPr lang="fa-IR" sz="2500" smtClean="0">
                <a:cs typeface="B Nazanin" pitchFamily="2" charset="-78"/>
              </a:rPr>
              <a:t>۶- كف پوش اتاق از جنس چوب يا پلاستيك باشد تا الكتريسيته          ساكن توليد نكند.</a:t>
            </a:r>
          </a:p>
          <a:p>
            <a:pPr algn="r" rtl="1">
              <a:buFont typeface="Wingdings" pitchFamily="2" charset="2"/>
              <a:buNone/>
            </a:pPr>
            <a:r>
              <a:rPr lang="fa-IR" sz="2500" smtClean="0">
                <a:cs typeface="B Nazanin" pitchFamily="2" charset="-78"/>
              </a:rPr>
              <a:t>۷- استفاده از </a:t>
            </a:r>
            <a:r>
              <a:rPr lang="en-US" sz="2500" smtClean="0">
                <a:cs typeface="B Nazanin" pitchFamily="2" charset="-78"/>
              </a:rPr>
              <a:t>copy holder </a:t>
            </a:r>
            <a:r>
              <a:rPr lang="fa-IR" sz="2500" smtClean="0">
                <a:cs typeface="B Nazanin" pitchFamily="2" charset="-78"/>
              </a:rPr>
              <a:t>برای خم نکردن بیش از حد گردن. </a:t>
            </a:r>
          </a:p>
          <a:p>
            <a:pPr algn="r" rtl="1"/>
            <a:endParaRPr lang="fa-IR" sz="2500" smtClean="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up)">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wipe(up)">
                                      <p:cBhvr>
                                        <p:cTn id="12" dur="500"/>
                                        <p:tgtEl>
                                          <p:spTgt spid="215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357188" y="457200"/>
            <a:ext cx="7772400" cy="1143000"/>
          </a:xfrm>
        </p:spPr>
        <p:txBody>
          <a:bodyPr/>
          <a:lstStyle/>
          <a:p>
            <a:pPr algn="ctr" rtl="1"/>
            <a:r>
              <a:rPr lang="fa-IR" sz="3000" b="1" smtClean="0">
                <a:solidFill>
                  <a:srgbClr val="7030A0"/>
                </a:solidFill>
                <a:cs typeface="B Nazanin" pitchFamily="2" charset="-78"/>
              </a:rPr>
              <a:t>موارد پیشگیری</a:t>
            </a:r>
            <a:endParaRPr lang="en-US" sz="3000" b="1" smtClean="0">
              <a:solidFill>
                <a:srgbClr val="7030A0"/>
              </a:solidFill>
              <a:cs typeface="B Nazanin" pitchFamily="2" charset="-78"/>
            </a:endParaRPr>
          </a:p>
        </p:txBody>
      </p:sp>
      <p:sp>
        <p:nvSpPr>
          <p:cNvPr id="21507" name="Rectangle 3"/>
          <p:cNvSpPr>
            <a:spLocks noGrp="1" noChangeArrowheads="1"/>
          </p:cNvSpPr>
          <p:nvPr>
            <p:ph idx="1"/>
          </p:nvPr>
        </p:nvSpPr>
        <p:spPr>
          <a:xfrm>
            <a:off x="990600" y="1643063"/>
            <a:ext cx="7010400" cy="3929062"/>
          </a:xfrm>
        </p:spPr>
        <p:txBody>
          <a:bodyPr/>
          <a:lstStyle/>
          <a:p>
            <a:pPr algn="r" rtl="1">
              <a:lnSpc>
                <a:spcPct val="150000"/>
              </a:lnSpc>
            </a:pPr>
            <a:r>
              <a:rPr lang="fa-IR" sz="2500" smtClean="0">
                <a:cs typeface="B Nazanin" pitchFamily="2" charset="-78"/>
              </a:rPr>
              <a:t> ۱-  به تناوب از پشت میز كامپیوتر برخاسته، و با نرمشهای خیلی ساده، گردن ، بازو ، مچ دست و پاها را حركت دهید. برای این منظور نرم افزار </a:t>
            </a:r>
            <a:r>
              <a:rPr lang="en-US" sz="2500" smtClean="0">
                <a:cs typeface="B Nazanin" pitchFamily="2" charset="-78"/>
              </a:rPr>
              <a:t>Stretch Break </a:t>
            </a:r>
            <a:r>
              <a:rPr lang="fa-IR" sz="2500" smtClean="0">
                <a:cs typeface="B Nazanin" pitchFamily="2" charset="-78"/>
              </a:rPr>
              <a:t>می تواند به شما کمک زیادی کند.این نرم افزار در مدت زمانهایی که از طرف خود شما مشخص می گردد بر روی صفحه مانیتور شما ظاهر شده و انواع نرمشها را به شما نشان می دهد و شما می توانید به همراه آن چند دقیقه نرمش نمائید.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up)">
                                      <p:cBhvr>
                                        <p:cTn id="7" dur="500"/>
                                        <p:tgtEl>
                                          <p:spTgt spid="215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357188" y="457200"/>
            <a:ext cx="7772400" cy="1143000"/>
          </a:xfrm>
        </p:spPr>
        <p:txBody>
          <a:bodyPr/>
          <a:lstStyle/>
          <a:p>
            <a:pPr algn="ctr" rtl="1"/>
            <a:r>
              <a:rPr lang="fa-IR" sz="3000" b="1" smtClean="0">
                <a:solidFill>
                  <a:srgbClr val="7030A0"/>
                </a:solidFill>
                <a:cs typeface="B Nazanin" pitchFamily="2" charset="-78"/>
              </a:rPr>
              <a:t>موارد پیشگیری</a:t>
            </a:r>
            <a:endParaRPr lang="en-US" sz="3000" b="1" smtClean="0">
              <a:solidFill>
                <a:srgbClr val="7030A0"/>
              </a:solidFill>
              <a:cs typeface="B Nazanin" pitchFamily="2" charset="-78"/>
            </a:endParaRPr>
          </a:p>
        </p:txBody>
      </p:sp>
      <p:sp>
        <p:nvSpPr>
          <p:cNvPr id="21507" name="Rectangle 3"/>
          <p:cNvSpPr>
            <a:spLocks noGrp="1" noChangeArrowheads="1"/>
          </p:cNvSpPr>
          <p:nvPr>
            <p:ph idx="1"/>
          </p:nvPr>
        </p:nvSpPr>
        <p:spPr>
          <a:xfrm>
            <a:off x="990600" y="1643063"/>
            <a:ext cx="7010400" cy="3929062"/>
          </a:xfrm>
        </p:spPr>
        <p:txBody>
          <a:bodyPr/>
          <a:lstStyle/>
          <a:p>
            <a:pPr algn="r" rtl="1"/>
            <a:r>
              <a:rPr lang="fa-IR" sz="2500" smtClean="0">
                <a:cs typeface="B Nazanin" pitchFamily="2" charset="-78"/>
              </a:rPr>
              <a:t>۲ـ صفحه مانیتور (صفحه نمایش) را طوری تنظیم كنید تا ستون فقرات شما به صورت مستقیم قرار گرفته و چشمان شما با قسمت بالایی صفحه نمایش در یك خط مستقیم قرار گیرند. این وضعیت برای چشمان شما راحتی بیشتری به همراه خواهد داشت.</a:t>
            </a:r>
          </a:p>
          <a:p>
            <a:pPr algn="r" rtl="1"/>
            <a:r>
              <a:rPr lang="fa-IR" sz="2500" smtClean="0">
                <a:cs typeface="B Nazanin" pitchFamily="2" charset="-78"/>
              </a:rPr>
              <a:t>۳- فاصله صفحه مانیتور تا چشمان شما باید بین ۵۰ تا ۶۰ سانتی متر باشد.</a:t>
            </a:r>
          </a:p>
          <a:p>
            <a:pPr algn="r" rtl="1"/>
            <a:r>
              <a:rPr lang="fa-IR" sz="2500" smtClean="0">
                <a:cs typeface="B Nazanin" pitchFamily="2" charset="-78"/>
              </a:rPr>
              <a:t>۴- هر ۳۰ دقیقه به اشیائی که در فاصله ۶ متری قرار دارند ، چند دقیقه چشم بدوزید.</a:t>
            </a:r>
          </a:p>
          <a:p>
            <a:pPr algn="r" rtl="1"/>
            <a:r>
              <a:rPr lang="fa-IR" sz="2500" smtClean="0">
                <a:cs typeface="B Nazanin" pitchFamily="2" charset="-78"/>
              </a:rPr>
              <a:t>۵ – ارتفاع میز کامپیوتر باید بین ۶۶ تا ۷۱ سانتی متر باشد.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up)">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wipe(up)">
                                      <p:cBhvr>
                                        <p:cTn id="12" dur="500"/>
                                        <p:tgtEl>
                                          <p:spTgt spid="215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wipe(up)">
                                      <p:cBhvr>
                                        <p:cTn id="17" dur="500"/>
                                        <p:tgtEl>
                                          <p:spTgt spid="215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wipe(up)">
                                      <p:cBhvr>
                                        <p:cTn id="22" dur="500"/>
                                        <p:tgtEl>
                                          <p:spTgt spid="215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57188" y="457200"/>
            <a:ext cx="7772400" cy="1143000"/>
          </a:xfrm>
        </p:spPr>
        <p:txBody>
          <a:bodyPr/>
          <a:lstStyle/>
          <a:p>
            <a:pPr algn="ctr" rtl="1"/>
            <a:r>
              <a:rPr lang="fa-IR" sz="3000" b="1" smtClean="0">
                <a:solidFill>
                  <a:srgbClr val="7030A0"/>
                </a:solidFill>
                <a:cs typeface="B Nazanin" pitchFamily="2" charset="-78"/>
              </a:rPr>
              <a:t>موارد پیشگیری</a:t>
            </a:r>
            <a:endParaRPr lang="en-US" sz="3000" b="1" smtClean="0">
              <a:solidFill>
                <a:srgbClr val="7030A0"/>
              </a:solidFill>
              <a:cs typeface="B Nazanin" pitchFamily="2" charset="-78"/>
            </a:endParaRPr>
          </a:p>
        </p:txBody>
      </p:sp>
      <p:pic>
        <p:nvPicPr>
          <p:cNvPr id="83971" name="Picture 8" descr="ergonomics"/>
          <p:cNvPicPr>
            <a:picLocks noChangeAspect="1" noChangeArrowheads="1"/>
          </p:cNvPicPr>
          <p:nvPr/>
        </p:nvPicPr>
        <p:blipFill>
          <a:blip r:embed="rId2"/>
          <a:srcRect/>
          <a:stretch>
            <a:fillRect/>
          </a:stretch>
        </p:blipFill>
        <p:spPr bwMode="auto">
          <a:xfrm>
            <a:off x="1714500" y="1447800"/>
            <a:ext cx="55626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57188" y="457200"/>
            <a:ext cx="7572375" cy="1143000"/>
          </a:xfrm>
          <a:noFill/>
        </p:spPr>
        <p:txBody>
          <a:bodyPr lIns="92075" tIns="46038" rIns="92075" bIns="46038" anchor="b">
            <a:normAutofit fontScale="90000"/>
          </a:bodyPr>
          <a:lstStyle/>
          <a:p>
            <a:pPr algn="ctr" rtl="1"/>
            <a:r>
              <a:rPr lang="fa-IR" smtClean="0">
                <a:solidFill>
                  <a:srgbClr val="7030A0"/>
                </a:solidFill>
                <a:cs typeface="B Koodak" pitchFamily="2" charset="-78"/>
              </a:rPr>
              <a:t>انواع کامپیوتربرحسب قدرت پردازش</a:t>
            </a:r>
            <a:endParaRPr lang="en-US" smtClean="0">
              <a:solidFill>
                <a:srgbClr val="7030A0"/>
              </a:solidFill>
              <a:cs typeface="B Koodak" pitchFamily="2" charset="-78"/>
            </a:endParaRPr>
          </a:p>
        </p:txBody>
      </p:sp>
      <p:sp>
        <p:nvSpPr>
          <p:cNvPr id="11267" name="Rectangle 3"/>
          <p:cNvSpPr>
            <a:spLocks noGrp="1" noChangeArrowheads="1"/>
          </p:cNvSpPr>
          <p:nvPr>
            <p:ph idx="1"/>
          </p:nvPr>
        </p:nvSpPr>
        <p:spPr>
          <a:xfrm>
            <a:off x="357188" y="1828800"/>
            <a:ext cx="7715250" cy="4114800"/>
          </a:xfrm>
          <a:noFill/>
        </p:spPr>
        <p:txBody>
          <a:bodyPr lIns="92075" tIns="46038" rIns="92075" bIns="46038"/>
          <a:lstStyle/>
          <a:p>
            <a:pPr lvl="1" algn="justLow" rtl="1">
              <a:lnSpc>
                <a:spcPct val="200000"/>
              </a:lnSpc>
            </a:pPr>
            <a:r>
              <a:rPr lang="fa-IR" smtClean="0">
                <a:cs typeface="B Nazanin" pitchFamily="2" charset="-78"/>
              </a:rPr>
              <a:t>ابرکامپیوتر(</a:t>
            </a:r>
            <a:r>
              <a:rPr lang="en-US" smtClean="0">
                <a:cs typeface="B Nazanin" pitchFamily="2" charset="-78"/>
              </a:rPr>
              <a:t>Super Computer</a:t>
            </a:r>
            <a:r>
              <a:rPr lang="fa-IR" smtClean="0">
                <a:cs typeface="B Nazanin" pitchFamily="2" charset="-78"/>
              </a:rPr>
              <a:t>)</a:t>
            </a:r>
            <a:endParaRPr lang="en-US" smtClean="0">
              <a:cs typeface="B Nazanin" pitchFamily="2" charset="-78"/>
            </a:endParaRPr>
          </a:p>
          <a:p>
            <a:pPr lvl="1" algn="justLow" rtl="1">
              <a:lnSpc>
                <a:spcPct val="200000"/>
              </a:lnSpc>
            </a:pPr>
            <a:r>
              <a:rPr lang="fa-IR" smtClean="0">
                <a:cs typeface="B Nazanin" pitchFamily="2" charset="-78"/>
              </a:rPr>
              <a:t>کامپیوتربزرگ(</a:t>
            </a:r>
            <a:r>
              <a:rPr lang="en-US" smtClean="0">
                <a:cs typeface="B Nazanin" pitchFamily="2" charset="-78"/>
              </a:rPr>
              <a:t>Main Frame</a:t>
            </a:r>
            <a:r>
              <a:rPr lang="fa-IR" smtClean="0">
                <a:cs typeface="B Nazanin" pitchFamily="2" charset="-78"/>
              </a:rPr>
              <a:t>)</a:t>
            </a:r>
          </a:p>
          <a:p>
            <a:pPr lvl="1" algn="justLow" rtl="1">
              <a:lnSpc>
                <a:spcPct val="200000"/>
              </a:lnSpc>
            </a:pPr>
            <a:r>
              <a:rPr lang="fa-IR" smtClean="0">
                <a:cs typeface="B Nazanin" pitchFamily="2" charset="-78"/>
              </a:rPr>
              <a:t>کامپیوتر کوچک(</a:t>
            </a:r>
            <a:r>
              <a:rPr lang="en-US" smtClean="0">
                <a:cs typeface="B Nazanin" pitchFamily="2" charset="-78"/>
              </a:rPr>
              <a:t>Mini Computer</a:t>
            </a:r>
            <a:r>
              <a:rPr lang="fa-IR" smtClean="0">
                <a:cs typeface="B Nazanin" pitchFamily="2" charset="-78"/>
              </a:rPr>
              <a:t>)</a:t>
            </a:r>
            <a:endParaRPr lang="en-US" smtClean="0">
              <a:cs typeface="B Nazanin" pitchFamily="2" charset="-78"/>
            </a:endParaRPr>
          </a:p>
          <a:p>
            <a:pPr lvl="1" algn="justLow" rtl="1">
              <a:lnSpc>
                <a:spcPct val="200000"/>
              </a:lnSpc>
            </a:pPr>
            <a:r>
              <a:rPr lang="fa-IR" smtClean="0">
                <a:cs typeface="B Nazanin" pitchFamily="2" charset="-78"/>
              </a:rPr>
              <a:t>ریزکامپیوتر(</a:t>
            </a:r>
            <a:r>
              <a:rPr lang="en-US" smtClean="0">
                <a:cs typeface="B Nazanin" pitchFamily="2" charset="-78"/>
              </a:rPr>
              <a:t>Micro Computer</a:t>
            </a:r>
            <a:r>
              <a:rPr lang="fa-IR" smtClean="0">
                <a:cs typeface="B Nazanin" pitchFamily="2" charset="-78"/>
              </a:rPr>
              <a:t>)</a:t>
            </a:r>
            <a:endParaRPr lang="en-US" smtClean="0">
              <a:cs typeface="B Nazanin" pitchFamily="2" charset="-78"/>
            </a:endParaRPr>
          </a:p>
        </p:txBody>
      </p:sp>
    </p:spTree>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57188" y="457200"/>
            <a:ext cx="7772400" cy="1143000"/>
          </a:xfrm>
        </p:spPr>
        <p:txBody>
          <a:bodyPr/>
          <a:lstStyle/>
          <a:p>
            <a:pPr algn="ctr" rtl="1"/>
            <a:r>
              <a:rPr lang="fa-IR" sz="3000" b="1" smtClean="0">
                <a:solidFill>
                  <a:srgbClr val="7030A0"/>
                </a:solidFill>
                <a:cs typeface="B Nazanin" pitchFamily="2" charset="-78"/>
              </a:rPr>
              <a:t>موارد پیشگیری</a:t>
            </a:r>
            <a:endParaRPr lang="en-US" sz="3000" b="1" smtClean="0">
              <a:solidFill>
                <a:srgbClr val="7030A0"/>
              </a:solidFill>
              <a:cs typeface="B Nazanin" pitchFamily="2" charset="-78"/>
            </a:endParaRPr>
          </a:p>
        </p:txBody>
      </p:sp>
      <p:sp>
        <p:nvSpPr>
          <p:cNvPr id="21507" name="Rectangle 3"/>
          <p:cNvSpPr>
            <a:spLocks noGrp="1" noChangeArrowheads="1"/>
          </p:cNvSpPr>
          <p:nvPr>
            <p:ph idx="1"/>
          </p:nvPr>
        </p:nvSpPr>
        <p:spPr>
          <a:xfrm>
            <a:off x="990600" y="1643063"/>
            <a:ext cx="7010400" cy="4643437"/>
          </a:xfrm>
        </p:spPr>
        <p:txBody>
          <a:bodyPr/>
          <a:lstStyle/>
          <a:p>
            <a:pPr algn="r" rtl="1"/>
            <a:r>
              <a:rPr lang="fa-IR" sz="2500" smtClean="0">
                <a:cs typeface="B Nazanin" pitchFamily="2" charset="-78"/>
              </a:rPr>
              <a:t>۶- ترجیحاً از یک زیر پایی استفاده نمایید و پاها را روی آن قرار دهید.این وسیله به راحت بودن وضعیت پاهای شما کمک می کند.</a:t>
            </a:r>
          </a:p>
          <a:p>
            <a:pPr algn="r" rtl="1"/>
            <a:endParaRPr lang="fa-IR" sz="2500" smtClean="0">
              <a:cs typeface="B Nazanin" pitchFamily="2" charset="-78"/>
            </a:endParaRPr>
          </a:p>
          <a:p>
            <a:pPr algn="r" rtl="1"/>
            <a:endParaRPr lang="fa-IR" sz="2500" smtClean="0">
              <a:cs typeface="B Nazanin" pitchFamily="2" charset="-78"/>
            </a:endParaRPr>
          </a:p>
          <a:p>
            <a:pPr algn="r" rtl="1">
              <a:buFont typeface="Wingdings" pitchFamily="2" charset="2"/>
              <a:buNone/>
            </a:pPr>
            <a:endParaRPr lang="fa-IR" sz="2500" smtClean="0">
              <a:cs typeface="B Nazanin" pitchFamily="2" charset="-78"/>
            </a:endParaRPr>
          </a:p>
          <a:p>
            <a:pPr algn="r" rtl="1"/>
            <a:endParaRPr lang="fa-IR" sz="2500" smtClean="0">
              <a:cs typeface="B Nazanin" pitchFamily="2" charset="-78"/>
            </a:endParaRPr>
          </a:p>
          <a:p>
            <a:pPr algn="r" rtl="1"/>
            <a:r>
              <a:rPr lang="fa-IR" sz="2500" smtClean="0">
                <a:cs typeface="B Nazanin" pitchFamily="2" charset="-78"/>
              </a:rPr>
              <a:t>۷- میز کار را طوری قرار دهید که روشنایی لامپ های سقف در طرفین قرار گیرد و از قرار دادن میز در محلی که نور لامپ مستقیماً در برابر شما باشد خودداری شود.در استفاده از روشنایی طبیعی نیز نباید صفحه مانیتور در برابر پنجره قرار گیرد.</a:t>
            </a:r>
          </a:p>
        </p:txBody>
      </p:sp>
      <p:pic>
        <p:nvPicPr>
          <p:cNvPr id="84996" name="Picture 6" descr="footrest"/>
          <p:cNvPicPr>
            <a:picLocks noChangeAspect="1" noChangeArrowheads="1"/>
          </p:cNvPicPr>
          <p:nvPr/>
        </p:nvPicPr>
        <p:blipFill>
          <a:blip r:embed="rId2"/>
          <a:srcRect/>
          <a:stretch>
            <a:fillRect/>
          </a:stretch>
        </p:blipFill>
        <p:spPr bwMode="auto">
          <a:xfrm>
            <a:off x="3571875" y="3000375"/>
            <a:ext cx="1905000" cy="1485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up)">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1507">
                                            <p:txEl>
                                              <p:pRg st="5" end="5"/>
                                            </p:txEl>
                                          </p:spTgt>
                                        </p:tgtEl>
                                        <p:attrNameLst>
                                          <p:attrName>style.visibility</p:attrName>
                                        </p:attrNameLst>
                                      </p:cBhvr>
                                      <p:to>
                                        <p:strVal val="visible"/>
                                      </p:to>
                                    </p:set>
                                    <p:animEffect transition="in" filter="wipe(up)">
                                      <p:cBhvr>
                                        <p:cTn id="12" dur="500"/>
                                        <p:tgtEl>
                                          <p:spTgt spid="215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357188" y="457200"/>
            <a:ext cx="7772400" cy="1143000"/>
          </a:xfrm>
        </p:spPr>
        <p:txBody>
          <a:bodyPr/>
          <a:lstStyle/>
          <a:p>
            <a:pPr algn="ctr" rtl="1"/>
            <a:r>
              <a:rPr lang="fa-IR" sz="3000" b="1" smtClean="0">
                <a:solidFill>
                  <a:srgbClr val="7030A0"/>
                </a:solidFill>
                <a:cs typeface="B Nazanin" pitchFamily="2" charset="-78"/>
              </a:rPr>
              <a:t>موارد پیشگیری</a:t>
            </a:r>
            <a:endParaRPr lang="en-US" sz="3000" b="1" smtClean="0">
              <a:solidFill>
                <a:srgbClr val="7030A0"/>
              </a:solidFill>
              <a:cs typeface="B Nazanin" pitchFamily="2" charset="-78"/>
            </a:endParaRPr>
          </a:p>
        </p:txBody>
      </p:sp>
      <p:sp>
        <p:nvSpPr>
          <p:cNvPr id="21507" name="Rectangle 3"/>
          <p:cNvSpPr>
            <a:spLocks noGrp="1" noChangeArrowheads="1"/>
          </p:cNvSpPr>
          <p:nvPr>
            <p:ph idx="1"/>
          </p:nvPr>
        </p:nvSpPr>
        <p:spPr>
          <a:xfrm>
            <a:off x="990600" y="1643063"/>
            <a:ext cx="7010400" cy="4643437"/>
          </a:xfrm>
        </p:spPr>
        <p:txBody>
          <a:bodyPr/>
          <a:lstStyle/>
          <a:p>
            <a:pPr algn="r" rtl="1"/>
            <a:r>
              <a:rPr lang="fa-IR" sz="2500" smtClean="0">
                <a:cs typeface="B Nazanin" pitchFamily="2" charset="-78"/>
              </a:rPr>
              <a:t>۸- سطح صفحه کلید، تقریباً هم ارتفاع با دسته صندلی و آرنج باشد و مچ ها به طور عادی روی صفحه کلید ها قرار گیرد، به طوری که هنگام کار، ساعدها تقریباً موازی با افق قرار گرفته و زاویه بین مچ دست و ساعد، ۵ تا ۱۰ درجه باشد. موقعیت </a:t>
            </a:r>
            <a:r>
              <a:rPr lang="en-US" sz="2500" smtClean="0">
                <a:cs typeface="B Nazanin" pitchFamily="2" charset="-78"/>
              </a:rPr>
              <a:t>mouse </a:t>
            </a:r>
            <a:r>
              <a:rPr lang="fa-IR" sz="2500" smtClean="0">
                <a:cs typeface="B Nazanin" pitchFamily="2" charset="-78"/>
              </a:rPr>
              <a:t>در همان ارتفاع و فاصله نسبت به صفحه کلید است.</a:t>
            </a:r>
          </a:p>
          <a:p>
            <a:pPr algn="r" rtl="1"/>
            <a:r>
              <a:rPr lang="fa-IR" sz="2500" smtClean="0">
                <a:cs typeface="B Nazanin" pitchFamily="2" charset="-78"/>
              </a:rPr>
              <a:t>۹- روشنایی محل کار باید مخلوطی از نورسفید و زرد بوده (ترجیحاً از لامپ مهتابی استفاده شود) و شدت آن درحدود ۳۰۰ لوکس باشد.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up)">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wipe(up)">
                                      <p:cBhvr>
                                        <p:cTn id="12" dur="500"/>
                                        <p:tgtEl>
                                          <p:spTgt spid="215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357188" y="457200"/>
            <a:ext cx="7772400" cy="1143000"/>
          </a:xfrm>
        </p:spPr>
        <p:txBody>
          <a:bodyPr/>
          <a:lstStyle/>
          <a:p>
            <a:pPr algn="ctr" rtl="1"/>
            <a:r>
              <a:rPr lang="fa-IR" sz="3000" b="1" smtClean="0">
                <a:solidFill>
                  <a:srgbClr val="7030A0"/>
                </a:solidFill>
                <a:cs typeface="B Nazanin" pitchFamily="2" charset="-78"/>
              </a:rPr>
              <a:t>موارد پیشگیری</a:t>
            </a:r>
            <a:endParaRPr lang="en-US" sz="3000" b="1" smtClean="0">
              <a:solidFill>
                <a:srgbClr val="7030A0"/>
              </a:solidFill>
              <a:cs typeface="B Nazanin" pitchFamily="2" charset="-78"/>
            </a:endParaRPr>
          </a:p>
        </p:txBody>
      </p:sp>
      <p:sp>
        <p:nvSpPr>
          <p:cNvPr id="21507" name="Rectangle 3"/>
          <p:cNvSpPr>
            <a:spLocks noGrp="1" noChangeArrowheads="1"/>
          </p:cNvSpPr>
          <p:nvPr>
            <p:ph idx="1"/>
          </p:nvPr>
        </p:nvSpPr>
        <p:spPr>
          <a:xfrm>
            <a:off x="990600" y="1643063"/>
            <a:ext cx="7010400" cy="4643437"/>
          </a:xfrm>
        </p:spPr>
        <p:txBody>
          <a:bodyPr/>
          <a:lstStyle/>
          <a:p>
            <a:pPr algn="r" rtl="1"/>
            <a:r>
              <a:rPr lang="fa-IR" sz="2500" smtClean="0">
                <a:cs typeface="B Nazanin" pitchFamily="2" charset="-78"/>
              </a:rPr>
              <a:t>۱۰- برای به حداقل رساندن فشار بر روی گردن و کمر هنگام تایپ یک نوشته یا نامه ، استفاده از نگهدارنده های کاغذ برای قرار دادن نامه روی آن لازم است.</a:t>
            </a:r>
          </a:p>
          <a:p>
            <a:pPr algn="r" rtl="1"/>
            <a:r>
              <a:rPr lang="fa-IR" sz="2500" smtClean="0">
                <a:cs typeface="B Nazanin" pitchFamily="2" charset="-78"/>
              </a:rPr>
              <a:t>۱۱- برای اتاق کار، دمای ۲۳-۱۹ درجه سانتی گراد و رطوبت حدود ۵۰ درصد مناسب است.</a:t>
            </a:r>
          </a:p>
          <a:p>
            <a:pPr algn="r" rtl="1"/>
            <a:r>
              <a:rPr lang="fa-IR" sz="2500" smtClean="0">
                <a:cs typeface="B Nazanin" pitchFamily="2" charset="-78"/>
              </a:rPr>
              <a:t>۱۲- بهتر است با باز کردن درب و پنجره ها و یا تعبیه دستگاه تهویه ، هوای اتاق به طور مرتب تعویض شود.</a:t>
            </a:r>
          </a:p>
          <a:p>
            <a:pPr algn="r" rtl="1"/>
            <a:endParaRPr lang="fa-IR" sz="2500" smtClean="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up)">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wipe(up)">
                                      <p:cBhvr>
                                        <p:cTn id="12" dur="500"/>
                                        <p:tgtEl>
                                          <p:spTgt spid="215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wipe(up)">
                                      <p:cBhvr>
                                        <p:cTn id="17" dur="500"/>
                                        <p:tgtEl>
                                          <p:spTgt spid="215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57188" y="457200"/>
            <a:ext cx="7572375" cy="1143000"/>
          </a:xfrm>
          <a:noFill/>
        </p:spPr>
        <p:txBody>
          <a:bodyPr lIns="92075" tIns="46038" rIns="92075" bIns="46038" anchor="b">
            <a:normAutofit fontScale="90000"/>
          </a:bodyPr>
          <a:lstStyle/>
          <a:p>
            <a:pPr marL="342900" indent="-342900" algn="ctr" rtl="1">
              <a:lnSpc>
                <a:spcPct val="200000"/>
              </a:lnSpc>
            </a:pPr>
            <a:r>
              <a:rPr lang="fa-IR" smtClean="0">
                <a:solidFill>
                  <a:srgbClr val="7030A0"/>
                </a:solidFill>
                <a:cs typeface="B Nazanin" pitchFamily="2" charset="-78"/>
              </a:rPr>
              <a:t>ابرکامپیوتر(</a:t>
            </a:r>
            <a:r>
              <a:rPr lang="en-US" smtClean="0">
                <a:solidFill>
                  <a:srgbClr val="7030A0"/>
                </a:solidFill>
                <a:cs typeface="B Nazanin" pitchFamily="2" charset="-78"/>
              </a:rPr>
              <a:t>Super Computer</a:t>
            </a:r>
            <a:r>
              <a:rPr lang="fa-IR" smtClean="0">
                <a:solidFill>
                  <a:srgbClr val="7030A0"/>
                </a:solidFill>
                <a:cs typeface="B Nazanin" pitchFamily="2" charset="-78"/>
              </a:rPr>
              <a:t>)</a:t>
            </a:r>
            <a:endParaRPr lang="en-US" smtClean="0">
              <a:solidFill>
                <a:srgbClr val="7030A0"/>
              </a:solidFill>
              <a:cs typeface="B Nazanin" pitchFamily="2" charset="-78"/>
            </a:endParaRPr>
          </a:p>
        </p:txBody>
      </p:sp>
      <p:sp>
        <p:nvSpPr>
          <p:cNvPr id="12291" name="Rectangle 3"/>
          <p:cNvSpPr>
            <a:spLocks noGrp="1" noChangeArrowheads="1"/>
          </p:cNvSpPr>
          <p:nvPr>
            <p:ph idx="1"/>
          </p:nvPr>
        </p:nvSpPr>
        <p:spPr>
          <a:xfrm>
            <a:off x="357188" y="1828800"/>
            <a:ext cx="7715250" cy="4114800"/>
          </a:xfrm>
          <a:noFill/>
        </p:spPr>
        <p:txBody>
          <a:bodyPr lIns="92075" tIns="46038" rIns="92075" bIns="46038"/>
          <a:lstStyle/>
          <a:p>
            <a:pPr lvl="1" algn="justLow" rtl="1">
              <a:lnSpc>
                <a:spcPct val="200000"/>
              </a:lnSpc>
            </a:pPr>
            <a:r>
              <a:rPr lang="fa-IR" smtClean="0">
                <a:cs typeface="B Nazanin" pitchFamily="2" charset="-78"/>
              </a:rPr>
              <a:t>یکی از مدل این نوع کامپیوترها</a:t>
            </a:r>
            <a:r>
              <a:rPr lang="en-US" smtClean="0">
                <a:cs typeface="B Nazanin" pitchFamily="2" charset="-78"/>
              </a:rPr>
              <a:t>CRAY</a:t>
            </a:r>
            <a:r>
              <a:rPr lang="fa-IR" smtClean="0">
                <a:cs typeface="B Nazanin" pitchFamily="2" charset="-78"/>
              </a:rPr>
              <a:t> ساخت آمریکا است</a:t>
            </a:r>
            <a:endParaRPr lang="en-US" smtClean="0">
              <a:cs typeface="B Nazanin" pitchFamily="2" charset="-78"/>
            </a:endParaRPr>
          </a:p>
          <a:p>
            <a:pPr lvl="1" algn="justLow" rtl="1">
              <a:lnSpc>
                <a:spcPct val="200000"/>
              </a:lnSpc>
            </a:pPr>
            <a:r>
              <a:rPr lang="fa-IR" smtClean="0">
                <a:cs typeface="B Nazanin" pitchFamily="2" charset="-78"/>
              </a:rPr>
              <a:t>برای کارهای تحقیات نظامی و فوق نظامی، هسته ای، فضایی</a:t>
            </a:r>
          </a:p>
        </p:txBody>
      </p:sp>
    </p:spTree>
  </p:cSld>
  <p:clrMapOvr>
    <a:masterClrMapping/>
  </p:clrMapOvr>
  <p:transition spd="slow"/>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\\Business\dat\SOFT95\MSOffice\Template\Designs\NOTEBOOK.POT</Template>
  <TotalTime>5380</TotalTime>
  <Words>2990</Words>
  <Application>Microsoft PowerPoint</Application>
  <PresentationFormat>On-screen Show (4:3)</PresentationFormat>
  <Paragraphs>467</Paragraphs>
  <Slides>82</Slides>
  <Notes>27</Notes>
  <HiddenSlides>0</HiddenSlides>
  <MMClips>0</MMClips>
  <ScaleCrop>false</ScaleCrop>
  <HeadingPairs>
    <vt:vector size="4" baseType="variant">
      <vt:variant>
        <vt:lpstr>Theme</vt:lpstr>
      </vt:variant>
      <vt:variant>
        <vt:i4>2</vt:i4>
      </vt:variant>
      <vt:variant>
        <vt:lpstr>Slide Titles</vt:lpstr>
      </vt:variant>
      <vt:variant>
        <vt:i4>82</vt:i4>
      </vt:variant>
    </vt:vector>
  </HeadingPairs>
  <TitlesOfParts>
    <vt:vector size="84" baseType="lpstr">
      <vt:lpstr>Custom Design</vt:lpstr>
      <vt:lpstr>Flow</vt:lpstr>
      <vt:lpstr>بسم الله الرحمن الرحیم</vt:lpstr>
      <vt:lpstr>تعریف کامپیوتر</vt:lpstr>
      <vt:lpstr>تعاریف</vt:lpstr>
      <vt:lpstr>تعاریف</vt:lpstr>
      <vt:lpstr>مزایای کامپیوتر</vt:lpstr>
      <vt:lpstr>معایب کامپیوتر</vt:lpstr>
      <vt:lpstr>کاربردکامپیوتر</vt:lpstr>
      <vt:lpstr>انواع کامپیوتربرحسب قدرت پردازش</vt:lpstr>
      <vt:lpstr>ابرکامپیوتر(Super Computer)</vt:lpstr>
      <vt:lpstr>کامپیوتربزرگ(Main Frame)</vt:lpstr>
      <vt:lpstr>کامپیوتر کوچک(Mini Computer)</vt:lpstr>
      <vt:lpstr>ریزکامپیوتر(Micro Computer)</vt:lpstr>
      <vt:lpstr>ریزکامپیوتر(Micro Computer)</vt:lpstr>
      <vt:lpstr> تقسم بندی علم کامپیوتر</vt:lpstr>
      <vt:lpstr> تعریف سخت افزار</vt:lpstr>
      <vt:lpstr> تعریف نرم افزار</vt:lpstr>
      <vt:lpstr> تعریف سیستم</vt:lpstr>
      <vt:lpstr> اجزای سیستم کامپیوتری</vt:lpstr>
      <vt:lpstr>CPU</vt:lpstr>
      <vt:lpstr>اجزای CPU</vt:lpstr>
      <vt:lpstr>اجزای Memory</vt:lpstr>
      <vt:lpstr>انواع حافظه اصلی</vt:lpstr>
      <vt:lpstr>RAM</vt:lpstr>
      <vt:lpstr>ROM</vt:lpstr>
      <vt:lpstr>انواع حافظه جانبی</vt:lpstr>
      <vt:lpstr>دسته بندی دستگاه های ذخیره سازی</vt:lpstr>
      <vt:lpstr>واحد ورودی </vt:lpstr>
      <vt:lpstr>واحد خروجی </vt:lpstr>
      <vt:lpstr>واحد خروجی </vt:lpstr>
      <vt:lpstr>انواع مانیتورها</vt:lpstr>
      <vt:lpstr>واحد خروجی </vt:lpstr>
      <vt:lpstr>چاپگر سوزنی</vt:lpstr>
      <vt:lpstr>چاپگر لیزری</vt:lpstr>
      <vt:lpstr>چاپگر جوهرافشان</vt:lpstr>
      <vt:lpstr>چاپگر حرارتی</vt:lpstr>
      <vt:lpstr>مخزن جوهر چاپگرها</vt:lpstr>
      <vt:lpstr>دستگاه های ورودی/خروجی </vt:lpstr>
      <vt:lpstr>Slide 38</vt:lpstr>
      <vt:lpstr>واحدهای حافظه</vt:lpstr>
      <vt:lpstr>واحدهای حافظه</vt:lpstr>
      <vt:lpstr>سیستم اعداد</vt:lpstr>
      <vt:lpstr>تبدیل سیستم اعداد</vt:lpstr>
      <vt:lpstr>معرفی مادربورد</vt:lpstr>
      <vt:lpstr>اجزای مادربورد</vt:lpstr>
      <vt:lpstr>Hardware Devices</vt:lpstr>
      <vt:lpstr>Slide 46</vt:lpstr>
      <vt:lpstr>مادربورد</vt:lpstr>
      <vt:lpstr>شماي كلي يك مادر بورد</vt:lpstr>
      <vt:lpstr>شماي كلي يك مادر بورد(ادامه)</vt:lpstr>
      <vt:lpstr>اجزاي مادربورد</vt:lpstr>
      <vt:lpstr>دسته بندي مادربوردها</vt:lpstr>
      <vt:lpstr>انواع مادربورد</vt:lpstr>
      <vt:lpstr>Pentium</vt:lpstr>
      <vt:lpstr>پنتيوم II  و III</vt:lpstr>
      <vt:lpstr>Pentium 4 (P4)</vt:lpstr>
      <vt:lpstr>مادربورد AMD</vt:lpstr>
      <vt:lpstr>پارامترهاي مهم در انتخاب يک مادربورد</vt:lpstr>
      <vt:lpstr>تراشه هاي اصلي مادربورد</vt:lpstr>
      <vt:lpstr>Slide 59</vt:lpstr>
      <vt:lpstr>حافظه RIMM</vt:lpstr>
      <vt:lpstr>Slide 61</vt:lpstr>
      <vt:lpstr>Slide 62</vt:lpstr>
      <vt:lpstr>كيس و منبع تغذيه</vt:lpstr>
      <vt:lpstr>انواع كيس و اجزاي آن</vt:lpstr>
      <vt:lpstr>Slide 65</vt:lpstr>
      <vt:lpstr>اجزاي كيس</vt:lpstr>
      <vt:lpstr>Slide 67</vt:lpstr>
      <vt:lpstr>پارامترهاي انتخاب كيس</vt:lpstr>
      <vt:lpstr>تئوري عملكرد منبع تغذيه ها</vt:lpstr>
      <vt:lpstr>پارامترهاي AC</vt:lpstr>
      <vt:lpstr>كنترل و حفاظت</vt:lpstr>
      <vt:lpstr>انواع منابع تغذيه</vt:lpstr>
      <vt:lpstr>نرم افزار</vt:lpstr>
      <vt:lpstr>ارگونومی</vt:lpstr>
      <vt:lpstr>ارگونومی</vt:lpstr>
      <vt:lpstr>كمترین ویژگیهای یك محیط كاری مناسب برای كاربران كامپیوتر:</vt:lpstr>
      <vt:lpstr>موارد پیشگیری</vt:lpstr>
      <vt:lpstr>موارد پیشگیری</vt:lpstr>
      <vt:lpstr>موارد پیشگیری</vt:lpstr>
      <vt:lpstr>موارد پیشگیری</vt:lpstr>
      <vt:lpstr>موارد پیشگیری</vt:lpstr>
      <vt:lpstr>موارد پیشگیری</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Hardware &amp; Software</dc:title>
  <dc:creator>University of Ottawa</dc:creator>
  <cp:lastModifiedBy>Pc.unique</cp:lastModifiedBy>
  <cp:revision>156</cp:revision>
  <dcterms:created xsi:type="dcterms:W3CDTF">1999-09-09T14:34:24Z</dcterms:created>
  <dcterms:modified xsi:type="dcterms:W3CDTF">2020-04-04T19:56:59Z</dcterms:modified>
</cp:coreProperties>
</file>