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77" r:id="rId3"/>
    <p:sldId id="27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113B2A-6C13-4D45-A759-4497F085DC2C}" type="datetimeFigureOut">
              <a:rPr lang="en-US" smtClean="0"/>
              <a:t>4/20/2020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893A01-888F-42DC-B685-38F55EB09D10}" type="slidenum">
              <a:rPr lang="en-US" smtClean="0"/>
              <a:t>‹#›</a:t>
            </a:fld>
            <a:endParaRPr lang="en-US"/>
          </a:p>
        </p:txBody>
      </p:sp>
    </p:spTree>
    <p:extLst>
      <p:ext uri="{BB962C8B-B14F-4D97-AF65-F5344CB8AC3E}">
        <p14:creationId xmlns:p14="http://schemas.microsoft.com/office/powerpoint/2010/main" val="1363828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10473B8-EFD3-4113-816B-8AA79777E18D}" type="datetime1">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705CC27-3A22-4349-BE2A-B6E1D202819E}" type="slidenum">
              <a:rPr lang="en-US" smtClean="0"/>
              <a:t>‹#›</a:t>
            </a:fld>
            <a:endParaRPr lang="en-US"/>
          </a:p>
        </p:txBody>
      </p:sp>
    </p:spTree>
    <p:extLst>
      <p:ext uri="{BB962C8B-B14F-4D97-AF65-F5344CB8AC3E}">
        <p14:creationId xmlns:p14="http://schemas.microsoft.com/office/powerpoint/2010/main" val="2977064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4AC742B-30FF-40A8-A3B7-3F9932BB7656}" type="datetime1">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705CC27-3A22-4349-BE2A-B6E1D202819E}" type="slidenum">
              <a:rPr lang="en-US" smtClean="0"/>
              <a:t>‹#›</a:t>
            </a:fld>
            <a:endParaRPr lang="en-US"/>
          </a:p>
        </p:txBody>
      </p:sp>
    </p:spTree>
    <p:extLst>
      <p:ext uri="{BB962C8B-B14F-4D97-AF65-F5344CB8AC3E}">
        <p14:creationId xmlns:p14="http://schemas.microsoft.com/office/powerpoint/2010/main" val="4133319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D38A65B-C6C8-434E-BB7A-71BF473FD843}" type="datetime1">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705CC27-3A22-4349-BE2A-B6E1D202819E}"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84067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F6A33F2D-161A-4E44-800C-B3BFE2F124F5}" type="datetime1">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705CC27-3A22-4349-BE2A-B6E1D202819E}" type="slidenum">
              <a:rPr lang="en-US" smtClean="0"/>
              <a:t>‹#›</a:t>
            </a:fld>
            <a:endParaRPr lang="en-US"/>
          </a:p>
        </p:txBody>
      </p:sp>
    </p:spTree>
    <p:extLst>
      <p:ext uri="{BB962C8B-B14F-4D97-AF65-F5344CB8AC3E}">
        <p14:creationId xmlns:p14="http://schemas.microsoft.com/office/powerpoint/2010/main" val="1599736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76D0E948-7842-403D-8C3E-9B997ED2D5D2}" type="datetime1">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705CC27-3A22-4349-BE2A-B6E1D202819E}"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515152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22420991-6F12-4873-87C5-48189F16C277}" type="datetime1">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705CC27-3A22-4349-BE2A-B6E1D202819E}" type="slidenum">
              <a:rPr lang="en-US" smtClean="0"/>
              <a:t>‹#›</a:t>
            </a:fld>
            <a:endParaRPr lang="en-US"/>
          </a:p>
        </p:txBody>
      </p:sp>
    </p:spTree>
    <p:extLst>
      <p:ext uri="{BB962C8B-B14F-4D97-AF65-F5344CB8AC3E}">
        <p14:creationId xmlns:p14="http://schemas.microsoft.com/office/powerpoint/2010/main" val="35661425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75901B-ECAB-446D-AD8B-633C2CDD0969}" type="datetime1">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705CC27-3A22-4349-BE2A-B6E1D202819E}" type="slidenum">
              <a:rPr lang="en-US" smtClean="0"/>
              <a:t>‹#›</a:t>
            </a:fld>
            <a:endParaRPr lang="en-US"/>
          </a:p>
        </p:txBody>
      </p:sp>
    </p:spTree>
    <p:extLst>
      <p:ext uri="{BB962C8B-B14F-4D97-AF65-F5344CB8AC3E}">
        <p14:creationId xmlns:p14="http://schemas.microsoft.com/office/powerpoint/2010/main" val="8663665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5FE215-959C-4194-8ED7-82F9B01C38F7}" type="datetime1">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705CC27-3A22-4349-BE2A-B6E1D202819E}" type="slidenum">
              <a:rPr lang="en-US" smtClean="0"/>
              <a:t>‹#›</a:t>
            </a:fld>
            <a:endParaRPr lang="en-US"/>
          </a:p>
        </p:txBody>
      </p:sp>
    </p:spTree>
    <p:extLst>
      <p:ext uri="{BB962C8B-B14F-4D97-AF65-F5344CB8AC3E}">
        <p14:creationId xmlns:p14="http://schemas.microsoft.com/office/powerpoint/2010/main" val="2274653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3F033F-0D16-4730-97C2-836F3C5CC517}" type="datetime1">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705CC27-3A22-4349-BE2A-B6E1D202819E}" type="slidenum">
              <a:rPr lang="en-US" smtClean="0"/>
              <a:t>‹#›</a:t>
            </a:fld>
            <a:endParaRPr lang="en-US"/>
          </a:p>
        </p:txBody>
      </p:sp>
    </p:spTree>
    <p:extLst>
      <p:ext uri="{BB962C8B-B14F-4D97-AF65-F5344CB8AC3E}">
        <p14:creationId xmlns:p14="http://schemas.microsoft.com/office/powerpoint/2010/main" val="1328296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FADDB9-F0E9-4D25-8F25-373EE3BE8793}" type="datetime1">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705CC27-3A22-4349-BE2A-B6E1D202819E}" type="slidenum">
              <a:rPr lang="en-US" smtClean="0"/>
              <a:t>‹#›</a:t>
            </a:fld>
            <a:endParaRPr lang="en-US"/>
          </a:p>
        </p:txBody>
      </p:sp>
    </p:spTree>
    <p:extLst>
      <p:ext uri="{BB962C8B-B14F-4D97-AF65-F5344CB8AC3E}">
        <p14:creationId xmlns:p14="http://schemas.microsoft.com/office/powerpoint/2010/main" val="2561172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D205737-182F-4A89-BD8B-0AB2811953A7}" type="datetime1">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705CC27-3A22-4349-BE2A-B6E1D202819E}" type="slidenum">
              <a:rPr lang="en-US" smtClean="0"/>
              <a:t>‹#›</a:t>
            </a:fld>
            <a:endParaRPr lang="en-US"/>
          </a:p>
        </p:txBody>
      </p:sp>
    </p:spTree>
    <p:extLst>
      <p:ext uri="{BB962C8B-B14F-4D97-AF65-F5344CB8AC3E}">
        <p14:creationId xmlns:p14="http://schemas.microsoft.com/office/powerpoint/2010/main" val="4252859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9D3B859-DAF4-4C7E-9C5E-7CA8DD0005FF}" type="datetime1">
              <a:rPr lang="en-US" smtClean="0"/>
              <a:t>4/20/2020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705CC27-3A22-4349-BE2A-B6E1D202819E}" type="slidenum">
              <a:rPr lang="en-US" smtClean="0"/>
              <a:t>‹#›</a:t>
            </a:fld>
            <a:endParaRPr lang="en-US"/>
          </a:p>
        </p:txBody>
      </p:sp>
    </p:spTree>
    <p:extLst>
      <p:ext uri="{BB962C8B-B14F-4D97-AF65-F5344CB8AC3E}">
        <p14:creationId xmlns:p14="http://schemas.microsoft.com/office/powerpoint/2010/main" val="1190621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299643A-466F-4339-BCEF-138B7C072E91}" type="datetime1">
              <a:rPr lang="en-US" smtClean="0"/>
              <a:t>4/20/2020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705CC27-3A22-4349-BE2A-B6E1D202819E}" type="slidenum">
              <a:rPr lang="en-US" smtClean="0"/>
              <a:t>‹#›</a:t>
            </a:fld>
            <a:endParaRPr lang="en-US"/>
          </a:p>
        </p:txBody>
      </p:sp>
    </p:spTree>
    <p:extLst>
      <p:ext uri="{BB962C8B-B14F-4D97-AF65-F5344CB8AC3E}">
        <p14:creationId xmlns:p14="http://schemas.microsoft.com/office/powerpoint/2010/main" val="4047428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9F264F-A6FE-47C6-A396-B5F85AC9B2D0}" type="datetime1">
              <a:rPr lang="en-US" smtClean="0"/>
              <a:t>4/20/2020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705CC27-3A22-4349-BE2A-B6E1D202819E}" type="slidenum">
              <a:rPr lang="en-US" smtClean="0"/>
              <a:t>‹#›</a:t>
            </a:fld>
            <a:endParaRPr lang="en-US"/>
          </a:p>
        </p:txBody>
      </p:sp>
    </p:spTree>
    <p:extLst>
      <p:ext uri="{BB962C8B-B14F-4D97-AF65-F5344CB8AC3E}">
        <p14:creationId xmlns:p14="http://schemas.microsoft.com/office/powerpoint/2010/main" val="3243714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B89F24D-36AC-4948-A72E-67503C8AB83E}" type="datetime1">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705CC27-3A22-4349-BE2A-B6E1D202819E}" type="slidenum">
              <a:rPr lang="en-US" smtClean="0"/>
              <a:t>‹#›</a:t>
            </a:fld>
            <a:endParaRPr lang="en-US"/>
          </a:p>
        </p:txBody>
      </p:sp>
    </p:spTree>
    <p:extLst>
      <p:ext uri="{BB962C8B-B14F-4D97-AF65-F5344CB8AC3E}">
        <p14:creationId xmlns:p14="http://schemas.microsoft.com/office/powerpoint/2010/main" val="210069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58942FC-BE0D-47B2-86CC-475B241C11E2}" type="datetime1">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705CC27-3A22-4349-BE2A-B6E1D202819E}" type="slidenum">
              <a:rPr lang="en-US" smtClean="0"/>
              <a:t>‹#›</a:t>
            </a:fld>
            <a:endParaRPr lang="en-US"/>
          </a:p>
        </p:txBody>
      </p:sp>
    </p:spTree>
    <p:extLst>
      <p:ext uri="{BB962C8B-B14F-4D97-AF65-F5344CB8AC3E}">
        <p14:creationId xmlns:p14="http://schemas.microsoft.com/office/powerpoint/2010/main" val="73753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E0B5572-E81F-4A3E-B1E7-51AE1ABE42FF}" type="datetime1">
              <a:rPr lang="en-US" smtClean="0"/>
              <a:t>4/20/2020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705CC27-3A22-4349-BE2A-B6E1D202819E}" type="slidenum">
              <a:rPr lang="en-US" smtClean="0"/>
              <a:t>‹#›</a:t>
            </a:fld>
            <a:endParaRPr lang="en-US"/>
          </a:p>
        </p:txBody>
      </p:sp>
    </p:spTree>
    <p:extLst>
      <p:ext uri="{BB962C8B-B14F-4D97-AF65-F5344CB8AC3E}">
        <p14:creationId xmlns:p14="http://schemas.microsoft.com/office/powerpoint/2010/main" val="7109756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1081454"/>
            <a:ext cx="8915399" cy="2262781"/>
          </a:xfrm>
        </p:spPr>
        <p:txBody>
          <a:bodyPr>
            <a:normAutofit/>
          </a:bodyPr>
          <a:lstStyle/>
          <a:p>
            <a:pPr algn="ctr"/>
            <a:r>
              <a:rPr lang="fa-IR" sz="9600" dirty="0" smtClean="0">
                <a:solidFill>
                  <a:schemeClr val="tx1"/>
                </a:solidFill>
                <a:cs typeface="B Titr" panose="00000700000000000000" pitchFamily="2" charset="-78"/>
              </a:rPr>
              <a:t>کارآفرینی</a:t>
            </a:r>
            <a:endParaRPr lang="en-US" sz="9600" dirty="0">
              <a:solidFill>
                <a:schemeClr val="tx1"/>
              </a:solidFill>
              <a:cs typeface="B Titr" panose="00000700000000000000" pitchFamily="2" charset="-78"/>
            </a:endParaRPr>
          </a:p>
        </p:txBody>
      </p:sp>
      <p:sp>
        <p:nvSpPr>
          <p:cNvPr id="3" name="Subtitle 2"/>
          <p:cNvSpPr>
            <a:spLocks noGrp="1"/>
          </p:cNvSpPr>
          <p:nvPr>
            <p:ph type="subTitle" idx="1"/>
          </p:nvPr>
        </p:nvSpPr>
        <p:spPr>
          <a:xfrm>
            <a:off x="2589212" y="3819018"/>
            <a:ext cx="8915399" cy="1126283"/>
          </a:xfrm>
        </p:spPr>
        <p:txBody>
          <a:bodyPr>
            <a:normAutofit/>
          </a:bodyPr>
          <a:lstStyle/>
          <a:p>
            <a:pPr algn="ctr"/>
            <a:r>
              <a:rPr lang="fa-IR" sz="4800" dirty="0" smtClean="0">
                <a:solidFill>
                  <a:schemeClr val="tx1"/>
                </a:solidFill>
                <a:effectLst>
                  <a:outerShdw blurRad="38100" dist="38100" dir="2700000" algn="tl">
                    <a:srgbClr val="000000">
                      <a:alpha val="43137"/>
                    </a:srgbClr>
                  </a:outerShdw>
                </a:effectLst>
                <a:cs typeface="B Titr" panose="00000700000000000000" pitchFamily="2" charset="-78"/>
              </a:rPr>
              <a:t>گردآورنده : فرزین حاتمی</a:t>
            </a:r>
            <a:endParaRPr lang="en-US" sz="4800" dirty="0">
              <a:solidFill>
                <a:schemeClr val="tx1"/>
              </a:solidFill>
              <a:effectLst>
                <a:outerShdw blurRad="38100" dist="38100" dir="2700000" algn="tl">
                  <a:srgbClr val="000000">
                    <a:alpha val="43137"/>
                  </a:srgbClr>
                </a:outerShdw>
              </a:effectLst>
              <a:cs typeface="B Titr" panose="000007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1</a:t>
            </a:fld>
            <a:endParaRPr lang="en-US"/>
          </a:p>
        </p:txBody>
      </p:sp>
    </p:spTree>
    <p:extLst>
      <p:ext uri="{BB962C8B-B14F-4D97-AF65-F5344CB8AC3E}">
        <p14:creationId xmlns:p14="http://schemas.microsoft.com/office/powerpoint/2010/main" val="41839310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rtl="1">
              <a:lnSpc>
                <a:spcPct val="150000"/>
              </a:lnSpc>
            </a:pPr>
            <a:r>
              <a:rPr lang="fa-IR" sz="2400" dirty="0">
                <a:solidFill>
                  <a:schemeClr val="tx1"/>
                </a:solidFill>
                <a:cs typeface="B Nazanin" panose="00000400000000000000" pitchFamily="2" charset="-78"/>
              </a:rPr>
              <a:t>موج اول: انفجار عمومی مطالعه و تحقیق در قالب انتشار کتاب‌های زندگی کارآفرینان و تاریخچه شرکت های آنها، چگونگی ایجاد کسب و کار شخصی و شیوه های سریع پولدار شدن می باشد. این موج از اواسط دهه ۱۹۵۰ شروع شده است.</a:t>
            </a:r>
            <a:endParaRPr lang="en-US" sz="2400" dirty="0">
              <a:solidFill>
                <a:schemeClr val="tx1"/>
              </a:solidFill>
              <a:cs typeface="B Nazanin" panose="00000400000000000000" pitchFamily="2" charset="-78"/>
            </a:endParaRPr>
          </a:p>
          <a:p>
            <a:pPr algn="r" rtl="1">
              <a:lnSpc>
                <a:spcPct val="150000"/>
              </a:lnSpc>
            </a:pPr>
            <a:r>
              <a:rPr lang="fa-IR" sz="2400" dirty="0">
                <a:solidFill>
                  <a:schemeClr val="tx1"/>
                </a:solidFill>
                <a:cs typeface="B Nazanin" panose="00000400000000000000" pitchFamily="2" charset="-78"/>
              </a:rPr>
              <a:t> موج دوم: این موج که شروع آن از دهه ۱۹۶۰ بوده، شامل ارائه رشته های آموزش کارآفرینی در حوزه های مهندسی و بازرگانی است که در حال حاضر این حوزه‌ها به سایر رشته‌ها نیز تسری یافته است .</a:t>
            </a:r>
            <a:endParaRPr lang="en-US" sz="2400" dirty="0">
              <a:solidFill>
                <a:schemeClr val="tx1"/>
              </a:solidFill>
              <a:cs typeface="B Nazanin" panose="00000400000000000000" pitchFamily="2" charset="-78"/>
            </a:endParaRPr>
          </a:p>
          <a:p>
            <a:pPr algn="r">
              <a:lnSpc>
                <a:spcPct val="150000"/>
              </a:lnSpc>
            </a:pPr>
            <a:endParaRPr lang="en-US" sz="24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10</a:t>
            </a:fld>
            <a:endParaRPr lang="en-US"/>
          </a:p>
        </p:txBody>
      </p:sp>
    </p:spTree>
    <p:extLst>
      <p:ext uri="{BB962C8B-B14F-4D97-AF65-F5344CB8AC3E}">
        <p14:creationId xmlns:p14="http://schemas.microsoft.com/office/powerpoint/2010/main" val="19431741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solidFill>
                  <a:schemeClr val="tx1"/>
                </a:solidFill>
                <a:cs typeface="B Titr" panose="00000700000000000000" pitchFamily="2" charset="-78"/>
              </a:rPr>
              <a:t>اهمیت و ضرورت کارآفرینی </a:t>
            </a:r>
            <a:r>
              <a:rPr lang="en-US" dirty="0">
                <a:solidFill>
                  <a:schemeClr val="tx1"/>
                </a:solidFill>
                <a:cs typeface="B Titr" panose="00000700000000000000" pitchFamily="2" charset="-78"/>
              </a:rPr>
              <a:t/>
            </a:r>
            <a:br>
              <a:rPr lang="en-US" dirty="0">
                <a:solidFill>
                  <a:schemeClr val="tx1"/>
                </a:solidFill>
                <a:cs typeface="B Titr" panose="00000700000000000000" pitchFamily="2" charset="-78"/>
              </a:rPr>
            </a:br>
            <a:endParaRPr lang="en-US" dirty="0">
              <a:solidFill>
                <a:schemeClr val="tx1"/>
              </a:solidFill>
              <a:cs typeface="B Titr" panose="00000700000000000000" pitchFamily="2" charset="-78"/>
            </a:endParaRPr>
          </a:p>
        </p:txBody>
      </p:sp>
      <p:sp>
        <p:nvSpPr>
          <p:cNvPr id="3" name="Content Placeholder 2"/>
          <p:cNvSpPr>
            <a:spLocks noGrp="1"/>
          </p:cNvSpPr>
          <p:nvPr>
            <p:ph idx="1"/>
          </p:nvPr>
        </p:nvSpPr>
        <p:spPr>
          <a:xfrm>
            <a:off x="2589212" y="1670538"/>
            <a:ext cx="8915400" cy="4161553"/>
          </a:xfrm>
        </p:spPr>
        <p:txBody>
          <a:bodyPr>
            <a:noAutofit/>
          </a:bodyPr>
          <a:lstStyle/>
          <a:p>
            <a:pPr algn="r" rtl="1">
              <a:lnSpc>
                <a:spcPct val="150000"/>
              </a:lnSpc>
            </a:pPr>
            <a:r>
              <a:rPr lang="fa-IR" sz="2000" dirty="0">
                <a:solidFill>
                  <a:schemeClr val="tx1"/>
                </a:solidFill>
                <a:cs typeface="B Nazanin" panose="00000400000000000000" pitchFamily="2" charset="-78"/>
              </a:rPr>
              <a:t>توسعه کارآفرینی یکی از نیازهای جدی اقتصادی، اجتماعی و سیاسی هر کشوری است. به خصوص در کشور ما که وابستگی اقتصادی به سرانه نفتی، نیاز به سرمایه‌گذاری در بخش‌های مختلف، گرایش به تعدیل نیروی انسانی در سازمانهای دولتی و وابسته به دولت، بیکاری، نیاز به ایجاد اشتغال، تحریم‌های اقتصادی از سوی ابرقدرت ها از جمله معضلات محسوب می‌شود. </a:t>
            </a:r>
            <a:endParaRPr lang="en-US" sz="2000" dirty="0">
              <a:solidFill>
                <a:schemeClr val="tx1"/>
              </a:solidFill>
              <a:cs typeface="B Nazanin" panose="00000400000000000000" pitchFamily="2" charset="-78"/>
            </a:endParaRPr>
          </a:p>
          <a:p>
            <a:pPr algn="r" rtl="1">
              <a:lnSpc>
                <a:spcPct val="150000"/>
              </a:lnSpc>
            </a:pPr>
            <a:r>
              <a:rPr lang="fa-IR" sz="2000" dirty="0">
                <a:solidFill>
                  <a:schemeClr val="tx1"/>
                </a:solidFill>
                <a:cs typeface="B Nazanin" panose="00000400000000000000" pitchFamily="2" charset="-78"/>
              </a:rPr>
              <a:t>در این راستا با توجه به توسعه، ترویج و آموزش کارآفرینی به یک ضرورت اجتناب‌ناپذیر تبدیل گردیده است. </a:t>
            </a:r>
            <a:endParaRPr lang="en-US" sz="2000" dirty="0">
              <a:solidFill>
                <a:schemeClr val="tx1"/>
              </a:solidFill>
              <a:cs typeface="B Nazanin" panose="00000400000000000000" pitchFamily="2" charset="-78"/>
            </a:endParaRPr>
          </a:p>
          <a:p>
            <a:pPr algn="r" rtl="1">
              <a:lnSpc>
                <a:spcPct val="150000"/>
              </a:lnSpc>
            </a:pPr>
            <a:r>
              <a:rPr lang="fa-IR" sz="2000" dirty="0">
                <a:solidFill>
                  <a:schemeClr val="tx1"/>
                </a:solidFill>
                <a:cs typeface="B Nazanin" panose="00000400000000000000" pitchFamily="2" charset="-78"/>
              </a:rPr>
              <a:t>نقش کارآفرینی در توسعه اقتصادی منحصر به افزایش بازده و درآمد سرانه نیست، بلکه شامل پایه گذاری و آغاز اعمال تغییرات ساختاری در فعالیت های اقتصادی و اجتماعی است کارآفرینی نماد کوشش و موفقیت در امور تجاری است، کارآفرینان به دلیل رهبری، مدیریت، نوآوری، ایجاد شغل، رقابت، بهره وری و ایجاد سرمایه جدید سهم مهمی در رشد اقتصادی کشور دارند. </a:t>
            </a:r>
            <a:endParaRPr lang="en-US" sz="2000" dirty="0">
              <a:solidFill>
                <a:schemeClr val="tx1"/>
              </a:solidFill>
              <a:cs typeface="B Nazanin" panose="00000400000000000000" pitchFamily="2" charset="-78"/>
            </a:endParaRPr>
          </a:p>
          <a:p>
            <a:pPr algn="r">
              <a:lnSpc>
                <a:spcPct val="150000"/>
              </a:lnSpc>
            </a:pPr>
            <a:endParaRPr lang="en-US" sz="20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11</a:t>
            </a:fld>
            <a:endParaRPr lang="en-US"/>
          </a:p>
        </p:txBody>
      </p:sp>
    </p:spTree>
    <p:extLst>
      <p:ext uri="{BB962C8B-B14F-4D97-AF65-F5344CB8AC3E}">
        <p14:creationId xmlns:p14="http://schemas.microsoft.com/office/powerpoint/2010/main" val="7564399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solidFill>
                  <a:schemeClr val="tx1"/>
                </a:solidFill>
                <a:cs typeface="B Titr" panose="00000700000000000000" pitchFamily="2" charset="-78"/>
              </a:rPr>
              <a:t>فرآیند کارآفرینی </a:t>
            </a:r>
            <a:r>
              <a:rPr lang="en-US" dirty="0">
                <a:solidFill>
                  <a:schemeClr val="tx1"/>
                </a:solidFill>
                <a:cs typeface="B Titr" panose="00000700000000000000" pitchFamily="2" charset="-78"/>
              </a:rPr>
              <a:t/>
            </a:r>
            <a:br>
              <a:rPr lang="en-US" dirty="0">
                <a:solidFill>
                  <a:schemeClr val="tx1"/>
                </a:solidFill>
                <a:cs typeface="B Titr" panose="00000700000000000000" pitchFamily="2" charset="-78"/>
              </a:rPr>
            </a:br>
            <a:endParaRPr lang="en-US" dirty="0">
              <a:solidFill>
                <a:schemeClr val="tx1"/>
              </a:solidFill>
              <a:cs typeface="B Titr" panose="00000700000000000000" pitchFamily="2" charset="-78"/>
            </a:endParaRPr>
          </a:p>
        </p:txBody>
      </p:sp>
      <p:sp>
        <p:nvSpPr>
          <p:cNvPr id="3" name="Content Placeholder 2"/>
          <p:cNvSpPr>
            <a:spLocks noGrp="1"/>
          </p:cNvSpPr>
          <p:nvPr>
            <p:ph idx="1"/>
          </p:nvPr>
        </p:nvSpPr>
        <p:spPr>
          <a:xfrm>
            <a:off x="2589212" y="1608992"/>
            <a:ext cx="8915400" cy="4302230"/>
          </a:xfrm>
        </p:spPr>
        <p:txBody>
          <a:bodyPr>
            <a:noAutofit/>
          </a:bodyPr>
          <a:lstStyle/>
          <a:p>
            <a:pPr algn="r" rtl="1">
              <a:lnSpc>
                <a:spcPct val="150000"/>
              </a:lnSpc>
            </a:pPr>
            <a:r>
              <a:rPr lang="fa-IR" sz="2200" dirty="0">
                <a:solidFill>
                  <a:schemeClr val="tx1"/>
                </a:solidFill>
                <a:cs typeface="B Nazanin" panose="00000400000000000000" pitchFamily="2" charset="-78"/>
              </a:rPr>
              <a:t>کارآفرین با غلبه به نیروهایی که در برابر پیدایش چیزی مقاومت می‌کنند و با پیدایش تغییرات مخالف هستند. باید موقعیتی را بیابند، فرصتی را کشف کنند، ارزیابی کنند و آن را توسعه دهند. </a:t>
            </a:r>
            <a:endParaRPr lang="en-US" sz="2200" dirty="0">
              <a:solidFill>
                <a:schemeClr val="tx1"/>
              </a:solidFill>
              <a:cs typeface="B Nazanin" panose="00000400000000000000" pitchFamily="2" charset="-78"/>
            </a:endParaRPr>
          </a:p>
          <a:p>
            <a:pPr algn="r" rtl="1">
              <a:lnSpc>
                <a:spcPct val="150000"/>
              </a:lnSpc>
            </a:pPr>
            <a:r>
              <a:rPr lang="fa-IR" sz="2200" dirty="0">
                <a:solidFill>
                  <a:schemeClr val="tx1"/>
                </a:solidFill>
                <a:cs typeface="B Nazanin" panose="00000400000000000000" pitchFamily="2" charset="-78"/>
              </a:rPr>
              <a:t>این فرایند خود دارای چهار مرحله مجزاست: </a:t>
            </a:r>
            <a:endParaRPr lang="en-US" sz="2200" dirty="0">
              <a:solidFill>
                <a:schemeClr val="tx1"/>
              </a:solidFill>
              <a:cs typeface="B Nazanin" panose="00000400000000000000" pitchFamily="2" charset="-78"/>
            </a:endParaRPr>
          </a:p>
          <a:p>
            <a:pPr lvl="0" algn="r" rtl="1">
              <a:lnSpc>
                <a:spcPct val="150000"/>
              </a:lnSpc>
            </a:pPr>
            <a:r>
              <a:rPr lang="fa-IR" sz="2200" dirty="0">
                <a:solidFill>
                  <a:schemeClr val="tx1"/>
                </a:solidFill>
                <a:cs typeface="B Nazanin" panose="00000400000000000000" pitchFamily="2" charset="-78"/>
              </a:rPr>
              <a:t>شناسایی و ارزیابی فرصت </a:t>
            </a:r>
            <a:endParaRPr lang="en-US" sz="2200" dirty="0">
              <a:solidFill>
                <a:schemeClr val="tx1"/>
              </a:solidFill>
              <a:cs typeface="B Nazanin" panose="00000400000000000000" pitchFamily="2" charset="-78"/>
            </a:endParaRPr>
          </a:p>
          <a:p>
            <a:pPr lvl="0" algn="r" rtl="1">
              <a:lnSpc>
                <a:spcPct val="150000"/>
              </a:lnSpc>
            </a:pPr>
            <a:r>
              <a:rPr lang="fa-IR" sz="2200" dirty="0">
                <a:solidFill>
                  <a:schemeClr val="tx1"/>
                </a:solidFill>
                <a:cs typeface="B Nazanin" panose="00000400000000000000" pitchFamily="2" charset="-78"/>
              </a:rPr>
              <a:t>تدوین طرح تجاری </a:t>
            </a:r>
            <a:endParaRPr lang="en-US" sz="2200" dirty="0">
              <a:solidFill>
                <a:schemeClr val="tx1"/>
              </a:solidFill>
              <a:cs typeface="B Nazanin" panose="00000400000000000000" pitchFamily="2" charset="-78"/>
            </a:endParaRPr>
          </a:p>
          <a:p>
            <a:pPr lvl="0" algn="r" rtl="1">
              <a:lnSpc>
                <a:spcPct val="150000"/>
              </a:lnSpc>
            </a:pPr>
            <a:r>
              <a:rPr lang="fa-IR" sz="2200" dirty="0">
                <a:solidFill>
                  <a:schemeClr val="tx1"/>
                </a:solidFill>
                <a:cs typeface="B Nazanin" panose="00000400000000000000" pitchFamily="2" charset="-78"/>
              </a:rPr>
              <a:t>تامین منابع مورد نیاز  </a:t>
            </a:r>
            <a:endParaRPr lang="en-US" sz="2200" dirty="0">
              <a:solidFill>
                <a:schemeClr val="tx1"/>
              </a:solidFill>
              <a:cs typeface="B Nazanin" panose="00000400000000000000" pitchFamily="2" charset="-78"/>
            </a:endParaRPr>
          </a:p>
          <a:p>
            <a:pPr lvl="0" algn="r" rtl="1">
              <a:lnSpc>
                <a:spcPct val="150000"/>
              </a:lnSpc>
            </a:pPr>
            <a:r>
              <a:rPr lang="fa-IR" sz="2200" dirty="0">
                <a:solidFill>
                  <a:schemeClr val="tx1"/>
                </a:solidFill>
                <a:cs typeface="B Nazanin" panose="00000400000000000000" pitchFamily="2" charset="-78"/>
              </a:rPr>
              <a:t>اداره بنگاه تاسیس شده که سازمان همیاری و اشتغال فارغ التحصیلان جهاد دانشگاهی (۱۳۸۵) این مراحل را به ۷ مرحله تقسیم کرده اند :</a:t>
            </a:r>
            <a:endParaRPr lang="en-US" sz="2200" dirty="0">
              <a:solidFill>
                <a:schemeClr val="tx1"/>
              </a:solidFill>
              <a:cs typeface="B Nazanin" panose="00000400000000000000" pitchFamily="2" charset="-78"/>
            </a:endParaRPr>
          </a:p>
          <a:p>
            <a:pPr algn="r">
              <a:lnSpc>
                <a:spcPct val="150000"/>
              </a:lnSpc>
            </a:pPr>
            <a:endParaRPr lang="en-US" sz="22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12</a:t>
            </a:fld>
            <a:endParaRPr lang="en-US"/>
          </a:p>
        </p:txBody>
      </p:sp>
    </p:spTree>
    <p:extLst>
      <p:ext uri="{BB962C8B-B14F-4D97-AF65-F5344CB8AC3E}">
        <p14:creationId xmlns:p14="http://schemas.microsoft.com/office/powerpoint/2010/main" val="36791508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89212" y="1905000"/>
            <a:ext cx="8915400" cy="3777622"/>
          </a:xfrm>
        </p:spPr>
        <p:txBody>
          <a:bodyPr>
            <a:noAutofit/>
          </a:bodyPr>
          <a:lstStyle/>
          <a:p>
            <a:pPr algn="r" rtl="1">
              <a:lnSpc>
                <a:spcPct val="150000"/>
              </a:lnSpc>
            </a:pPr>
            <a:r>
              <a:rPr lang="fa-IR" sz="2400" dirty="0">
                <a:solidFill>
                  <a:schemeClr val="tx1"/>
                </a:solidFill>
                <a:cs typeface="B Nazanin" panose="00000400000000000000" pitchFamily="2" charset="-78"/>
              </a:rPr>
              <a:t>1-ارزیابی و کسب </a:t>
            </a:r>
            <a:r>
              <a:rPr lang="fa-IR" sz="2400" dirty="0" smtClean="0">
                <a:solidFill>
                  <a:schemeClr val="tx1"/>
                </a:solidFill>
                <a:cs typeface="B Nazanin" panose="00000400000000000000" pitchFamily="2" charset="-78"/>
              </a:rPr>
              <a:t>آمادگی </a:t>
            </a:r>
            <a:endParaRPr lang="en-US" sz="2400" dirty="0" smtClean="0">
              <a:solidFill>
                <a:schemeClr val="tx1"/>
              </a:solidFill>
              <a:cs typeface="B Nazanin" panose="00000400000000000000" pitchFamily="2" charset="-78"/>
            </a:endParaRPr>
          </a:p>
          <a:p>
            <a:pPr algn="r" rtl="1">
              <a:lnSpc>
                <a:spcPct val="150000"/>
              </a:lnSpc>
            </a:pPr>
            <a:r>
              <a:rPr lang="fa-IR" sz="2400" dirty="0" smtClean="0">
                <a:solidFill>
                  <a:schemeClr val="tx1"/>
                </a:solidFill>
                <a:cs typeface="B Nazanin" panose="00000400000000000000" pitchFamily="2" charset="-78"/>
              </a:rPr>
              <a:t>2- شناسایی و ارزیابی فرصت</a:t>
            </a:r>
            <a:endParaRPr lang="en-US" sz="2400" dirty="0" smtClean="0">
              <a:solidFill>
                <a:schemeClr val="tx1"/>
              </a:solidFill>
              <a:cs typeface="B Nazanin" panose="00000400000000000000" pitchFamily="2" charset="-78"/>
            </a:endParaRPr>
          </a:p>
          <a:p>
            <a:pPr algn="r" rtl="1">
              <a:lnSpc>
                <a:spcPct val="150000"/>
              </a:lnSpc>
            </a:pPr>
            <a:r>
              <a:rPr lang="fa-IR" sz="2400" dirty="0" smtClean="0">
                <a:solidFill>
                  <a:schemeClr val="tx1"/>
                </a:solidFill>
                <a:cs typeface="B Nazanin" panose="00000400000000000000" pitchFamily="2" charset="-78"/>
              </a:rPr>
              <a:t>3- </a:t>
            </a:r>
            <a:r>
              <a:rPr lang="fa-IR" sz="2400" dirty="0">
                <a:solidFill>
                  <a:schemeClr val="tx1"/>
                </a:solidFill>
                <a:cs typeface="B Nazanin" panose="00000400000000000000" pitchFamily="2" charset="-78"/>
              </a:rPr>
              <a:t>نوآوری و ایده </a:t>
            </a:r>
            <a:r>
              <a:rPr lang="fa-IR" sz="2400" dirty="0" smtClean="0">
                <a:solidFill>
                  <a:schemeClr val="tx1"/>
                </a:solidFill>
                <a:cs typeface="B Nazanin" panose="00000400000000000000" pitchFamily="2" charset="-78"/>
              </a:rPr>
              <a:t>یابی</a:t>
            </a:r>
            <a:endParaRPr lang="en-US" sz="2400" dirty="0" smtClean="0">
              <a:solidFill>
                <a:schemeClr val="tx1"/>
              </a:solidFill>
              <a:cs typeface="B Nazanin" panose="00000400000000000000" pitchFamily="2" charset="-78"/>
            </a:endParaRPr>
          </a:p>
          <a:p>
            <a:pPr algn="r" rtl="1">
              <a:lnSpc>
                <a:spcPct val="150000"/>
              </a:lnSpc>
            </a:pPr>
            <a:r>
              <a:rPr lang="fa-IR" sz="2400" dirty="0" smtClean="0">
                <a:solidFill>
                  <a:schemeClr val="tx1"/>
                </a:solidFill>
                <a:cs typeface="B Nazanin" panose="00000400000000000000" pitchFamily="2" charset="-78"/>
              </a:rPr>
              <a:t>4- </a:t>
            </a:r>
            <a:r>
              <a:rPr lang="fa-IR" sz="2400" dirty="0">
                <a:solidFill>
                  <a:schemeClr val="tx1"/>
                </a:solidFill>
                <a:cs typeface="B Nazanin" panose="00000400000000000000" pitchFamily="2" charset="-78"/>
              </a:rPr>
              <a:t>تدوین طرح کسب و </a:t>
            </a:r>
            <a:r>
              <a:rPr lang="fa-IR" sz="2400" dirty="0" smtClean="0">
                <a:solidFill>
                  <a:schemeClr val="tx1"/>
                </a:solidFill>
                <a:cs typeface="B Nazanin" panose="00000400000000000000" pitchFamily="2" charset="-78"/>
              </a:rPr>
              <a:t>کار</a:t>
            </a:r>
            <a:endParaRPr lang="en-US" sz="2400" dirty="0" smtClean="0">
              <a:solidFill>
                <a:schemeClr val="tx1"/>
              </a:solidFill>
              <a:cs typeface="B Nazanin" panose="00000400000000000000" pitchFamily="2" charset="-78"/>
            </a:endParaRPr>
          </a:p>
          <a:p>
            <a:pPr algn="r" rtl="1">
              <a:lnSpc>
                <a:spcPct val="150000"/>
              </a:lnSpc>
            </a:pPr>
            <a:r>
              <a:rPr lang="fa-IR" sz="2400" dirty="0">
                <a:solidFill>
                  <a:schemeClr val="tx1"/>
                </a:solidFill>
                <a:cs typeface="B Nazanin" panose="00000400000000000000" pitchFamily="2" charset="-78"/>
              </a:rPr>
              <a:t>5- تامین منابع مورد </a:t>
            </a:r>
            <a:r>
              <a:rPr lang="fa-IR" sz="2400" dirty="0" smtClean="0">
                <a:solidFill>
                  <a:schemeClr val="tx1"/>
                </a:solidFill>
                <a:cs typeface="B Nazanin" panose="00000400000000000000" pitchFamily="2" charset="-78"/>
              </a:rPr>
              <a:t>نیاز</a:t>
            </a:r>
            <a:endParaRPr lang="en-US" sz="2400" dirty="0" smtClean="0">
              <a:solidFill>
                <a:schemeClr val="tx1"/>
              </a:solidFill>
              <a:cs typeface="B Nazanin" panose="00000400000000000000" pitchFamily="2" charset="-78"/>
            </a:endParaRPr>
          </a:p>
          <a:p>
            <a:pPr algn="r" rtl="1">
              <a:lnSpc>
                <a:spcPct val="150000"/>
              </a:lnSpc>
            </a:pPr>
            <a:r>
              <a:rPr lang="fa-IR" sz="2400" dirty="0">
                <a:solidFill>
                  <a:schemeClr val="tx1"/>
                </a:solidFill>
                <a:cs typeface="B Nazanin" panose="00000400000000000000" pitchFamily="2" charset="-78"/>
              </a:rPr>
              <a:t>6- تاسیس و راه اندازی کسب و </a:t>
            </a:r>
            <a:r>
              <a:rPr lang="fa-IR" sz="2400" dirty="0" smtClean="0">
                <a:solidFill>
                  <a:schemeClr val="tx1"/>
                </a:solidFill>
                <a:cs typeface="B Nazanin" panose="00000400000000000000" pitchFamily="2" charset="-78"/>
              </a:rPr>
              <a:t>کار</a:t>
            </a:r>
            <a:endParaRPr lang="en-US" sz="2400" dirty="0" smtClean="0">
              <a:solidFill>
                <a:schemeClr val="tx1"/>
              </a:solidFill>
              <a:cs typeface="B Nazanin" panose="00000400000000000000" pitchFamily="2" charset="-78"/>
            </a:endParaRPr>
          </a:p>
          <a:p>
            <a:pPr algn="r" rtl="1">
              <a:lnSpc>
                <a:spcPct val="150000"/>
              </a:lnSpc>
            </a:pPr>
            <a:r>
              <a:rPr lang="fa-IR" sz="2400" dirty="0">
                <a:solidFill>
                  <a:schemeClr val="tx1"/>
                </a:solidFill>
                <a:cs typeface="B Nazanin" panose="00000400000000000000" pitchFamily="2" charset="-78"/>
              </a:rPr>
              <a:t>7-اداره بنگاه و تثبیت آن</a:t>
            </a:r>
            <a:endParaRPr lang="en-US" sz="2400" dirty="0" smtClean="0">
              <a:solidFill>
                <a:schemeClr val="tx1"/>
              </a:solidFill>
              <a:cs typeface="B Nazanin" panose="00000400000000000000" pitchFamily="2" charset="-78"/>
            </a:endParaRPr>
          </a:p>
          <a:p>
            <a:pPr algn="r" rtl="1">
              <a:lnSpc>
                <a:spcPct val="150000"/>
              </a:lnSpc>
            </a:pPr>
            <a:endParaRPr lang="en-US" sz="24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13</a:t>
            </a:fld>
            <a:endParaRPr lang="en-US"/>
          </a:p>
        </p:txBody>
      </p:sp>
    </p:spTree>
    <p:extLst>
      <p:ext uri="{BB962C8B-B14F-4D97-AF65-F5344CB8AC3E}">
        <p14:creationId xmlns:p14="http://schemas.microsoft.com/office/powerpoint/2010/main" val="3553915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2400" dirty="0">
                <a:solidFill>
                  <a:schemeClr val="tx1"/>
                </a:solidFill>
                <a:cs typeface="B Titr" panose="00000700000000000000" pitchFamily="2" charset="-78"/>
              </a:rPr>
              <a:t>تأثیر اقتصادی، اجتماعی، فرهنگی، اخلاقی و منافع حاصل از کارآفرینی </a:t>
            </a:r>
            <a:r>
              <a:rPr lang="en-US" sz="2400" dirty="0">
                <a:solidFill>
                  <a:schemeClr val="tx1"/>
                </a:solidFill>
                <a:cs typeface="B Titr" panose="00000700000000000000" pitchFamily="2" charset="-78"/>
              </a:rPr>
              <a:t/>
            </a:r>
            <a:br>
              <a:rPr lang="en-US" sz="2400" dirty="0">
                <a:solidFill>
                  <a:schemeClr val="tx1"/>
                </a:solidFill>
                <a:cs typeface="B Titr" panose="00000700000000000000" pitchFamily="2" charset="-78"/>
              </a:rPr>
            </a:br>
            <a:endParaRPr lang="en-US" sz="2400" dirty="0">
              <a:solidFill>
                <a:schemeClr val="tx1"/>
              </a:solidFill>
              <a:cs typeface="B Titr" panose="00000700000000000000" pitchFamily="2" charset="-78"/>
            </a:endParaRPr>
          </a:p>
        </p:txBody>
      </p:sp>
      <p:sp>
        <p:nvSpPr>
          <p:cNvPr id="3" name="Content Placeholder 2"/>
          <p:cNvSpPr>
            <a:spLocks noGrp="1"/>
          </p:cNvSpPr>
          <p:nvPr>
            <p:ph idx="1"/>
          </p:nvPr>
        </p:nvSpPr>
        <p:spPr>
          <a:xfrm>
            <a:off x="2592925" y="1693985"/>
            <a:ext cx="8915400" cy="3777622"/>
          </a:xfrm>
        </p:spPr>
        <p:txBody>
          <a:bodyPr>
            <a:noAutofit/>
          </a:bodyPr>
          <a:lstStyle/>
          <a:p>
            <a:pPr algn="just" rtl="1">
              <a:lnSpc>
                <a:spcPct val="150000"/>
              </a:lnSpc>
            </a:pPr>
            <a:r>
              <a:rPr lang="fa-IR" sz="2400" dirty="0">
                <a:solidFill>
                  <a:schemeClr val="tx1"/>
                </a:solidFill>
                <a:cs typeface="B Nazanin" panose="00000400000000000000" pitchFamily="2" charset="-78"/>
              </a:rPr>
              <a:t>کارآفرینان از عوامل ضروری تغییر در اقتصاد مبتنی بر بازارند. آنها امکان استفاده مناسب و فرآینده از منابع را فراهم آورده و داد و ستد بین بخش‌های مختلف با امکانات و اولویت‌های متفاوت را امکان پذیر می سازند. با توجه به اینکه </a:t>
            </a:r>
            <a:r>
              <a:rPr lang="fa-IR" sz="2400" dirty="0" smtClean="0">
                <a:solidFill>
                  <a:schemeClr val="tx1"/>
                </a:solidFill>
                <a:cs typeface="B Nazanin" panose="00000400000000000000" pitchFamily="2" charset="-78"/>
              </a:rPr>
              <a:t>انگیزه </a:t>
            </a:r>
            <a:r>
              <a:rPr lang="fa-IR" sz="2400" dirty="0">
                <a:solidFill>
                  <a:schemeClr val="tx1"/>
                </a:solidFill>
                <a:cs typeface="B Nazanin" panose="00000400000000000000" pitchFamily="2" charset="-78"/>
              </a:rPr>
              <a:t>فعالیت‌های کارآفرین، نفع شخصی است ولی ایجاد فضای مناسب برای کار آفرین در کشورها، منافع ملی به دنبال دارد. امروزه تقویت کارآفرینی و ایجاد بستر مناسب برای توسعه آن، از ابزار پیشرفت اقتصادی کشورها، به ویژه کشورهای در حال توسعه، شمرده می‌شود. تضمین و تداوم حیات و بقاء سازمانها، کارگاه ها و شرکت های تولیدی و خدماتی نیازمند یافتن راه حلها و روشهای جدید مقابله با مشکلات می باشد که به نوآوری، ابداع، خلق محصولات جدید، فرآیندها و روش‌های نو بستگی زیادی دارد. </a:t>
            </a:r>
            <a:endParaRPr lang="en-US" sz="2400" dirty="0">
              <a:solidFill>
                <a:schemeClr val="tx1"/>
              </a:solidFill>
              <a:cs typeface="B Nazanin" panose="00000400000000000000" pitchFamily="2" charset="-78"/>
            </a:endParaRPr>
          </a:p>
          <a:p>
            <a:pPr algn="just" rtl="1">
              <a:lnSpc>
                <a:spcPct val="150000"/>
              </a:lnSpc>
            </a:pPr>
            <a:endParaRPr lang="en-US" sz="24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14</a:t>
            </a:fld>
            <a:endParaRPr lang="en-US"/>
          </a:p>
        </p:txBody>
      </p:sp>
    </p:spTree>
    <p:extLst>
      <p:ext uri="{BB962C8B-B14F-4D97-AF65-F5344CB8AC3E}">
        <p14:creationId xmlns:p14="http://schemas.microsoft.com/office/powerpoint/2010/main" val="38433700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633046"/>
            <a:ext cx="8915400" cy="5278176"/>
          </a:xfrm>
        </p:spPr>
        <p:txBody>
          <a:bodyPr>
            <a:noAutofit/>
          </a:bodyPr>
          <a:lstStyle/>
          <a:p>
            <a:pPr algn="r" rtl="1">
              <a:lnSpc>
                <a:spcPct val="150000"/>
              </a:lnSpc>
            </a:pPr>
            <a:r>
              <a:rPr lang="fa-IR" sz="2000" dirty="0">
                <a:solidFill>
                  <a:schemeClr val="tx1"/>
                </a:solidFill>
                <a:cs typeface="B Nazanin" panose="00000400000000000000" pitchFamily="2" charset="-78"/>
              </a:rPr>
              <a:t>کارآفرینان در اجتماع سبب پویایی و افزایش بهره‌وری شده و در سطح اجتماع ارزش کار را افزایش می‌دهند و روحیه سعی و تلاش در بدنه جامعه بالا می برند. کارآفرینان سبب تشویق افراد جامعه به کارهای خلاق و کارآفرینانه می شوند و همین امر باعث رشد و بالندگی در اجتماع می‌شود. </a:t>
            </a:r>
            <a:endParaRPr lang="en-US" sz="2000" dirty="0">
              <a:solidFill>
                <a:schemeClr val="tx1"/>
              </a:solidFill>
              <a:cs typeface="B Nazanin" panose="00000400000000000000" pitchFamily="2" charset="-78"/>
            </a:endParaRPr>
          </a:p>
          <a:p>
            <a:pPr algn="r" rtl="1">
              <a:lnSpc>
                <a:spcPct val="150000"/>
              </a:lnSpc>
            </a:pPr>
            <a:r>
              <a:rPr lang="fa-IR" sz="2000" dirty="0">
                <a:solidFill>
                  <a:schemeClr val="tx1"/>
                </a:solidFill>
                <a:cs typeface="B Nazanin" panose="00000400000000000000" pitchFamily="2" charset="-78"/>
              </a:rPr>
              <a:t>رشد کارآفرینی و فرهنگ کارآفرینان به شرطی که هنرمندانه با فرهنگ، امکانات، توانایی و سلیقه ی ایرانی در آمیخته شود، تنها راه بهبود بیماری امروز کشور و پیشگیری از وخامت حال فرد است. </a:t>
            </a:r>
            <a:endParaRPr lang="en-US" sz="2000" dirty="0">
              <a:solidFill>
                <a:schemeClr val="tx1"/>
              </a:solidFill>
              <a:cs typeface="B Nazanin" panose="00000400000000000000" pitchFamily="2" charset="-78"/>
            </a:endParaRPr>
          </a:p>
          <a:p>
            <a:pPr algn="r" rtl="1">
              <a:lnSpc>
                <a:spcPct val="150000"/>
              </a:lnSpc>
            </a:pPr>
            <a:r>
              <a:rPr lang="fa-IR" sz="2000" dirty="0">
                <a:solidFill>
                  <a:schemeClr val="tx1"/>
                </a:solidFill>
                <a:cs typeface="B Nazanin" panose="00000400000000000000" pitchFamily="2" charset="-78"/>
              </a:rPr>
              <a:t>اگر کارآفرینی را فرآیند خلق چیزی نو و با ارزش از راه صرف وقت و تلاش بسیار همراه با پذیرش ریسک های مالی، روانی و اجتماعی بدانیم، سود مالی، استقلال و رضایت شغلی از یک طرف و ایجاد اشتغال، افزایش تولید، رشد اقتصادی و ارتقای سطح زندگی در جامعه از طرف دیگر از اثرات آن محسوب می شود. کارآفرینان منتظر نمی شوند که دیگری، مثلا دولت فرصتی برای کسب و کار و درآمدزایی ایجاد کند، بلکه با به کارگیری توانایی ذاتی و اکتسابی خود به ویژه خلاقیت، شجاعت و پشتکار، فرصت ها و موقعیت هایی را که توجه افراد عادی جامعه را جلب نمی‌کند، در می یابد و با طراحی، راه اندازی و مدیریت یک واحد جدید برای خود و دیگران، اشتغال و درآمد خلق می‌کند. </a:t>
            </a:r>
            <a:endParaRPr lang="en-US" sz="2000" dirty="0">
              <a:solidFill>
                <a:schemeClr val="tx1"/>
              </a:solidFill>
              <a:cs typeface="B Nazanin" panose="00000400000000000000" pitchFamily="2" charset="-78"/>
            </a:endParaRPr>
          </a:p>
          <a:p>
            <a:pPr algn="r">
              <a:lnSpc>
                <a:spcPct val="150000"/>
              </a:lnSpc>
            </a:pPr>
            <a:endParaRPr lang="en-US" sz="20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15</a:t>
            </a:fld>
            <a:endParaRPr lang="en-US"/>
          </a:p>
        </p:txBody>
      </p:sp>
    </p:spTree>
    <p:extLst>
      <p:ext uri="{BB962C8B-B14F-4D97-AF65-F5344CB8AC3E}">
        <p14:creationId xmlns:p14="http://schemas.microsoft.com/office/powerpoint/2010/main" val="14449838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lnSpc>
                <a:spcPct val="150000"/>
              </a:lnSpc>
            </a:pPr>
            <a:r>
              <a:rPr lang="fa-IR" sz="2400" dirty="0">
                <a:solidFill>
                  <a:schemeClr val="tx1"/>
                </a:solidFill>
                <a:cs typeface="B Titr" panose="00000700000000000000" pitchFamily="2" charset="-78"/>
              </a:rPr>
              <a:t>کارآفرینی در زمینه های مختلف می‌تواند اثرات مثبت، مفید و سازنده ای داشته باشد که از جمله مهمترین این اثرات عبارتند از: </a:t>
            </a:r>
            <a:r>
              <a:rPr lang="en-US" sz="2400" dirty="0">
                <a:solidFill>
                  <a:schemeClr val="tx1"/>
                </a:solidFill>
                <a:cs typeface="B Titr" panose="00000700000000000000" pitchFamily="2" charset="-78"/>
              </a:rPr>
              <a:t/>
            </a:r>
            <a:br>
              <a:rPr lang="en-US" sz="2400" dirty="0">
                <a:solidFill>
                  <a:schemeClr val="tx1"/>
                </a:solidFill>
                <a:cs typeface="B Titr" panose="00000700000000000000" pitchFamily="2" charset="-78"/>
              </a:rPr>
            </a:br>
            <a:endParaRPr lang="en-US" sz="2400" dirty="0">
              <a:solidFill>
                <a:schemeClr val="tx1"/>
              </a:solidFill>
              <a:cs typeface="B Titr" panose="00000700000000000000" pitchFamily="2" charset="-78"/>
            </a:endParaRPr>
          </a:p>
        </p:txBody>
      </p:sp>
      <p:sp>
        <p:nvSpPr>
          <p:cNvPr id="3" name="Content Placeholder 2"/>
          <p:cNvSpPr>
            <a:spLocks noGrp="1"/>
          </p:cNvSpPr>
          <p:nvPr>
            <p:ph idx="1"/>
          </p:nvPr>
        </p:nvSpPr>
        <p:spPr/>
        <p:txBody>
          <a:bodyPr>
            <a:noAutofit/>
          </a:bodyPr>
          <a:lstStyle/>
          <a:p>
            <a:pPr lvl="0" algn="r" rtl="1">
              <a:lnSpc>
                <a:spcPct val="150000"/>
              </a:lnSpc>
            </a:pPr>
            <a:r>
              <a:rPr lang="fa-IR" sz="2000" dirty="0">
                <a:solidFill>
                  <a:schemeClr val="tx1"/>
                </a:solidFill>
                <a:cs typeface="B Nazanin" panose="00000400000000000000" pitchFamily="2" charset="-78"/>
              </a:rPr>
              <a:t>کارآفرینی موجب اشتغال می‌شود: زمانی که کارآفرینان یک شغل جدید را شروع می‌کنند، حداقل به یک یا دو کارمند استخدامی نیاز دارند. تا کارهای خود را سامان بخشند. بعضی از افراد صدها نفر را استخدام می کنند. در مقابل وقتی فعالیت کارآفرینی یک جامعه آهسته شود، نرخ بیکاری آن جامعه افزایش می یابد. وقتی اشخاص شاغل باشند، قادر به تامین نیازهای خانواده خود از نظر تغذیه، مسکن، بهداشت، درمان و تحصیل بوده و از طریق پرداخت مالیات بر درآمد کمک بزرگی به دولت می کنند.</a:t>
            </a:r>
            <a:endParaRPr lang="en-US" sz="2000" dirty="0">
              <a:solidFill>
                <a:schemeClr val="tx1"/>
              </a:solidFill>
              <a:cs typeface="B Nazanin" panose="00000400000000000000" pitchFamily="2" charset="-78"/>
            </a:endParaRPr>
          </a:p>
          <a:p>
            <a:pPr lvl="0" algn="r" rtl="1">
              <a:lnSpc>
                <a:spcPct val="150000"/>
              </a:lnSpc>
            </a:pPr>
            <a:r>
              <a:rPr lang="fa-IR" sz="2000" dirty="0">
                <a:solidFill>
                  <a:schemeClr val="tx1"/>
                </a:solidFill>
                <a:cs typeface="B Nazanin" panose="00000400000000000000" pitchFamily="2" charset="-78"/>
              </a:rPr>
              <a:t>کارآفرینی کیفیت زندگی را بهبود می بخشد: کارآفرینان پیوسته در حال ابداع و توسعه کالاها و خدمات جدید هستند. این گونه تلاش‌های بدیع، موجب تولید ماشین آلات بهتر و سیستم های تولیدی موثر می شود. تعهدات کارآفرینی موجب بهبود دائمی استانداردهای زندگی می‌شوند. ارتقاء محصولات جدید زندگی را ساده تر و راحت تر می کند. </a:t>
            </a:r>
            <a:endParaRPr lang="en-US" sz="2000" dirty="0">
              <a:solidFill>
                <a:schemeClr val="tx1"/>
              </a:solidFill>
              <a:cs typeface="B Nazanin" panose="00000400000000000000" pitchFamily="2" charset="-78"/>
            </a:endParaRPr>
          </a:p>
          <a:p>
            <a:pPr algn="r">
              <a:lnSpc>
                <a:spcPct val="150000"/>
              </a:lnSpc>
            </a:pPr>
            <a:endParaRPr lang="en-US" sz="20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16</a:t>
            </a:fld>
            <a:endParaRPr lang="en-US"/>
          </a:p>
        </p:txBody>
      </p:sp>
    </p:spTree>
    <p:extLst>
      <p:ext uri="{BB962C8B-B14F-4D97-AF65-F5344CB8AC3E}">
        <p14:creationId xmlns:p14="http://schemas.microsoft.com/office/powerpoint/2010/main" val="1137398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lvl="0" algn="r" rtl="1">
              <a:lnSpc>
                <a:spcPct val="150000"/>
              </a:lnSpc>
            </a:pPr>
            <a:r>
              <a:rPr lang="fa-IR" sz="2400" dirty="0">
                <a:solidFill>
                  <a:schemeClr val="tx1"/>
                </a:solidFill>
                <a:cs typeface="B Nazanin" panose="00000400000000000000" pitchFamily="2" charset="-78"/>
              </a:rPr>
              <a:t>کارآفرینی موجب توزیع تناسب درآمد می شود و اضطراب های اجتماعی را آرامش می بخشد: وقتی قسمت‌های بزرگی از جامعه محروم باقی بمانند، تنش های اجتماعی که منجر به مهاجرت و غیره می‌شود، ایجاد می‌شوند. در مقابل وقتی درآمد به طور متناسب توزیع شود باعث ریشه کنی فقر است که این حل مشکلات اجتماعی، مانند ارتکاب جرائم، قصور جوانان و سوء تغذیه، کمک می‌کند. </a:t>
            </a:r>
            <a:endParaRPr lang="en-US" sz="2400" dirty="0">
              <a:solidFill>
                <a:schemeClr val="tx1"/>
              </a:solidFill>
              <a:cs typeface="B Nazanin" panose="00000400000000000000" pitchFamily="2" charset="-78"/>
            </a:endParaRPr>
          </a:p>
          <a:p>
            <a:pPr lvl="0" algn="r" rtl="1">
              <a:lnSpc>
                <a:spcPct val="150000"/>
              </a:lnSpc>
            </a:pPr>
            <a:r>
              <a:rPr lang="fa-IR" sz="2400" dirty="0">
                <a:solidFill>
                  <a:schemeClr val="tx1"/>
                </a:solidFill>
                <a:cs typeface="B Nazanin" panose="00000400000000000000" pitchFamily="2" charset="-78"/>
              </a:rPr>
              <a:t>کارآفرینی موجود بهره برداری از منابع و فعال شدن آنها برای بهره‌وری عظیم ملی می‌شود: در کشور ما اگر از منابع آن به خوبی استفاده شود، از نظر اقتصادی سریع‌تر توسعه می یابد، کارآفرینی راهی برای استفاده بهینه از منابع مالی خانواده و فردی را ایجاد می‌کند. </a:t>
            </a:r>
            <a:endParaRPr lang="en-US" sz="2400" dirty="0">
              <a:solidFill>
                <a:schemeClr val="tx1"/>
              </a:solidFill>
              <a:cs typeface="B Nazanin" panose="00000400000000000000" pitchFamily="2" charset="-78"/>
            </a:endParaRPr>
          </a:p>
          <a:p>
            <a:pPr algn="r">
              <a:lnSpc>
                <a:spcPct val="150000"/>
              </a:lnSpc>
            </a:pPr>
            <a:endParaRPr lang="en-US" sz="24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17</a:t>
            </a:fld>
            <a:endParaRPr lang="en-US"/>
          </a:p>
        </p:txBody>
      </p:sp>
    </p:spTree>
    <p:extLst>
      <p:ext uri="{BB962C8B-B14F-4D97-AF65-F5344CB8AC3E}">
        <p14:creationId xmlns:p14="http://schemas.microsoft.com/office/powerpoint/2010/main" val="36767948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89212" y="624110"/>
            <a:ext cx="8915400" cy="5287112"/>
          </a:xfrm>
        </p:spPr>
        <p:txBody>
          <a:bodyPr>
            <a:noAutofit/>
          </a:bodyPr>
          <a:lstStyle/>
          <a:p>
            <a:pPr lvl="0" algn="r" rtl="1">
              <a:lnSpc>
                <a:spcPct val="150000"/>
              </a:lnSpc>
            </a:pPr>
            <a:r>
              <a:rPr lang="fa-IR" dirty="0">
                <a:solidFill>
                  <a:schemeClr val="tx1"/>
                </a:solidFill>
                <a:cs typeface="B Nazanin" panose="00000400000000000000" pitchFamily="2" charset="-78"/>
              </a:rPr>
              <a:t>کارآفرینی موجب سود اجتماعی از طریق دولت می‌شود: با درآمدهایی که دولت از طریق مالیات، حقوق گمرکی و غیره اخذ می‌کند (بدون درنظرگرفتن مالیاتی که کارگران این کارآفرینان می‌پردازند) می‌تواند در پروژه های ملی مانند پل سازی، تحصیلات پزشکی، آموزشی، پژوهشی و غیره صرف کند. </a:t>
            </a:r>
            <a:endParaRPr lang="en-US" dirty="0">
              <a:solidFill>
                <a:schemeClr val="tx1"/>
              </a:solidFill>
              <a:cs typeface="B Nazanin" panose="00000400000000000000" pitchFamily="2" charset="-78"/>
            </a:endParaRPr>
          </a:p>
          <a:p>
            <a:pPr lvl="0" algn="r" rtl="1">
              <a:lnSpc>
                <a:spcPct val="150000"/>
              </a:lnSpc>
            </a:pPr>
            <a:r>
              <a:rPr lang="fa-IR" dirty="0">
                <a:solidFill>
                  <a:schemeClr val="tx1"/>
                </a:solidFill>
                <a:cs typeface="B Nazanin" panose="00000400000000000000" pitchFamily="2" charset="-78"/>
              </a:rPr>
              <a:t>عامل رفع خلل، شکاف‌ها و تنگناهای بازار و اجتماع: کارآفرینان با بهره گیری از نیروی خلاق، ریسک پذیری و تحمل ابهام، قادر هستند به زیرکی و ظرافت و سرعت هرچه تمام تر تهدیدات و تنگناهای محیطی را تبدیل به فرصت کرده و در شرایط سخت، نظیر کمبود ارز، تورم، جنگ و غیره فرصت‌های جدید را کشف و مورد بهره‌برداری قرار دهند.</a:t>
            </a:r>
            <a:endParaRPr lang="en-US" dirty="0">
              <a:solidFill>
                <a:schemeClr val="tx1"/>
              </a:solidFill>
              <a:cs typeface="B Nazanin" panose="00000400000000000000" pitchFamily="2" charset="-78"/>
            </a:endParaRPr>
          </a:p>
          <a:p>
            <a:pPr lvl="0" algn="r" rtl="1">
              <a:lnSpc>
                <a:spcPct val="150000"/>
              </a:lnSpc>
            </a:pPr>
            <a:r>
              <a:rPr lang="fa-IR" dirty="0">
                <a:solidFill>
                  <a:schemeClr val="tx1"/>
                </a:solidFill>
                <a:cs typeface="B Nazanin" panose="00000400000000000000" pitchFamily="2" charset="-78"/>
              </a:rPr>
              <a:t>عامل تعادل در اقتصاد پویا و ترغیب در سرمایه گذاری </a:t>
            </a:r>
            <a:endParaRPr lang="en-US" dirty="0">
              <a:solidFill>
                <a:schemeClr val="tx1"/>
              </a:solidFill>
              <a:cs typeface="B Nazanin" panose="00000400000000000000" pitchFamily="2" charset="-78"/>
            </a:endParaRPr>
          </a:p>
          <a:p>
            <a:pPr lvl="0" algn="r" rtl="1">
              <a:lnSpc>
                <a:spcPct val="150000"/>
              </a:lnSpc>
            </a:pPr>
            <a:r>
              <a:rPr lang="fa-IR" dirty="0">
                <a:solidFill>
                  <a:schemeClr val="tx1"/>
                </a:solidFill>
                <a:cs typeface="B Nazanin" panose="00000400000000000000" pitchFamily="2" charset="-78"/>
              </a:rPr>
              <a:t>عامل تحول و تجدید حیات ملی و محلی </a:t>
            </a:r>
            <a:endParaRPr lang="en-US" dirty="0">
              <a:solidFill>
                <a:schemeClr val="tx1"/>
              </a:solidFill>
              <a:cs typeface="B Nazanin" panose="00000400000000000000" pitchFamily="2" charset="-78"/>
            </a:endParaRPr>
          </a:p>
          <a:p>
            <a:pPr lvl="0" algn="r" rtl="1">
              <a:lnSpc>
                <a:spcPct val="150000"/>
              </a:lnSpc>
            </a:pPr>
            <a:r>
              <a:rPr lang="fa-IR" dirty="0">
                <a:solidFill>
                  <a:schemeClr val="tx1"/>
                </a:solidFill>
                <a:cs typeface="B Nazanin" panose="00000400000000000000" pitchFamily="2" charset="-78"/>
              </a:rPr>
              <a:t>عامل کاهش بوروکراسی اداری (کاهش پشت میزنشینی و مشوق عمل گرایی و ...) </a:t>
            </a:r>
            <a:endParaRPr lang="en-US" dirty="0">
              <a:solidFill>
                <a:schemeClr val="tx1"/>
              </a:solidFill>
              <a:cs typeface="B Nazanin" panose="00000400000000000000" pitchFamily="2" charset="-78"/>
            </a:endParaRPr>
          </a:p>
          <a:p>
            <a:pPr lvl="0" algn="r" rtl="1">
              <a:lnSpc>
                <a:spcPct val="150000"/>
              </a:lnSpc>
            </a:pPr>
            <a:r>
              <a:rPr lang="fa-IR" dirty="0">
                <a:solidFill>
                  <a:schemeClr val="tx1"/>
                </a:solidFill>
                <a:cs typeface="B Nazanin" panose="00000400000000000000" pitchFamily="2" charset="-78"/>
              </a:rPr>
              <a:t>عامل نوآوری و روان کننده تغییر  </a:t>
            </a:r>
            <a:endParaRPr lang="en-US" dirty="0">
              <a:solidFill>
                <a:schemeClr val="tx1"/>
              </a:solidFill>
              <a:cs typeface="B Nazanin" panose="00000400000000000000" pitchFamily="2" charset="-78"/>
            </a:endParaRPr>
          </a:p>
          <a:p>
            <a:pPr lvl="0" algn="r" rtl="1">
              <a:lnSpc>
                <a:spcPct val="150000"/>
              </a:lnSpc>
            </a:pPr>
            <a:r>
              <a:rPr lang="fa-IR" dirty="0">
                <a:solidFill>
                  <a:schemeClr val="tx1"/>
                </a:solidFill>
                <a:cs typeface="B Nazanin" panose="00000400000000000000" pitchFamily="2" charset="-78"/>
              </a:rPr>
              <a:t>عامل تحریک و تشویق حس رقابت  </a:t>
            </a:r>
            <a:endParaRPr lang="en-US" dirty="0">
              <a:solidFill>
                <a:schemeClr val="tx1"/>
              </a:solidFill>
              <a:cs typeface="B Nazanin" panose="00000400000000000000" pitchFamily="2" charset="-78"/>
            </a:endParaRPr>
          </a:p>
          <a:p>
            <a:pPr lvl="0" algn="r" rtl="1">
              <a:lnSpc>
                <a:spcPct val="150000"/>
              </a:lnSpc>
            </a:pPr>
            <a:r>
              <a:rPr lang="fa-IR" dirty="0">
                <a:solidFill>
                  <a:schemeClr val="tx1"/>
                </a:solidFill>
                <a:cs typeface="B Nazanin" panose="00000400000000000000" pitchFamily="2" charset="-78"/>
              </a:rPr>
              <a:t>عامل ایجاد ثروت و توزیع درآمد </a:t>
            </a:r>
            <a:endParaRPr lang="en-US" dirty="0">
              <a:solidFill>
                <a:schemeClr val="tx1"/>
              </a:solidFill>
              <a:cs typeface="B Nazanin" panose="00000400000000000000" pitchFamily="2" charset="-78"/>
            </a:endParaRPr>
          </a:p>
          <a:p>
            <a:pPr algn="r">
              <a:lnSpc>
                <a:spcPct val="150000"/>
              </a:lnSpc>
            </a:pPr>
            <a:endParaRPr lang="en-US"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18</a:t>
            </a:fld>
            <a:endParaRPr lang="en-US"/>
          </a:p>
        </p:txBody>
      </p:sp>
    </p:spTree>
    <p:extLst>
      <p:ext uri="{BB962C8B-B14F-4D97-AF65-F5344CB8AC3E}">
        <p14:creationId xmlns:p14="http://schemas.microsoft.com/office/powerpoint/2010/main" val="18197220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Titr" panose="00000700000000000000" pitchFamily="2" charset="-78"/>
              </a:rPr>
              <a:t>صفات و ویژگی‌های کارآفرینان </a:t>
            </a:r>
            <a:r>
              <a:rPr lang="en-US" dirty="0">
                <a:cs typeface="B Titr" panose="00000700000000000000" pitchFamily="2" charset="-78"/>
              </a:rPr>
              <a:t/>
            </a:r>
            <a:br>
              <a:rPr lang="en-US" dirty="0">
                <a:cs typeface="B Titr" panose="00000700000000000000" pitchFamily="2" charset="-78"/>
              </a:rPr>
            </a:br>
            <a:endParaRPr lang="en-US" dirty="0">
              <a:cs typeface="B Titr" panose="00000700000000000000" pitchFamily="2" charset="-78"/>
            </a:endParaRPr>
          </a:p>
        </p:txBody>
      </p:sp>
      <p:sp>
        <p:nvSpPr>
          <p:cNvPr id="3" name="Content Placeholder 2"/>
          <p:cNvSpPr>
            <a:spLocks noGrp="1"/>
          </p:cNvSpPr>
          <p:nvPr>
            <p:ph idx="1"/>
          </p:nvPr>
        </p:nvSpPr>
        <p:spPr/>
        <p:txBody>
          <a:bodyPr>
            <a:normAutofit fontScale="92500"/>
          </a:bodyPr>
          <a:lstStyle/>
          <a:p>
            <a:pPr algn="r" rtl="1">
              <a:lnSpc>
                <a:spcPct val="150000"/>
              </a:lnSpc>
            </a:pPr>
            <a:r>
              <a:rPr lang="fa-IR" sz="2400" dirty="0">
                <a:solidFill>
                  <a:schemeClr val="tx1"/>
                </a:solidFill>
                <a:cs typeface="B Nazanin" panose="00000400000000000000" pitchFamily="2" charset="-78"/>
              </a:rPr>
              <a:t>کارآفرینان به عنوان یک گروه، هم منحصر به فرد هستند هم متفاوت به عبارت دیگر شباهت های آنها با هم، این افراد را از افراد غیر کارآفرین جدا می‌کند. همچنین کارآفرینان با تفاوت‌هایی که با یکدیگر دارند، یک گروه متنوع و گوناگون هستند و همین امر مطالعه ویژگی های کارآفرینان را مشکل کرده است. </a:t>
            </a:r>
            <a:endParaRPr lang="en-US" sz="2400" dirty="0">
              <a:solidFill>
                <a:schemeClr val="tx1"/>
              </a:solidFill>
              <a:cs typeface="B Nazanin" panose="00000400000000000000" pitchFamily="2" charset="-78"/>
            </a:endParaRPr>
          </a:p>
          <a:p>
            <a:pPr algn="r" rtl="1">
              <a:lnSpc>
                <a:spcPct val="150000"/>
              </a:lnSpc>
            </a:pPr>
            <a:r>
              <a:rPr lang="fa-IR" sz="2400" dirty="0">
                <a:solidFill>
                  <a:schemeClr val="tx1"/>
                </a:solidFill>
                <a:cs typeface="B Nazanin" panose="00000400000000000000" pitchFamily="2" charset="-78"/>
              </a:rPr>
              <a:t>شومپیتر: کارآفرین را نیروی محرک اصلی در توسعه اقتصادی می‌دانند و از جمله ویژگی‌های کارآفرینان را نوآوری و خلاقیت عنوان می‌کنند و نوآوری را ملاک و معیار کارآفرینی می‌داند. ((هبرت)) و ((لینک)) (1982) دوازده خصوصیات کارآفرین را در سطح اعتقادی شناسایی کرده اند: </a:t>
            </a:r>
            <a:endParaRPr lang="en-US" sz="2400" dirty="0">
              <a:solidFill>
                <a:schemeClr val="tx1"/>
              </a:solidFill>
              <a:cs typeface="B Nazanin" panose="00000400000000000000" pitchFamily="2" charset="-78"/>
            </a:endParaRPr>
          </a:p>
          <a:p>
            <a:pPr algn="r">
              <a:lnSpc>
                <a:spcPct val="150000"/>
              </a:lnSpc>
            </a:pPr>
            <a:endParaRPr lang="en-US" sz="24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19</a:t>
            </a:fld>
            <a:endParaRPr lang="en-US"/>
          </a:p>
        </p:txBody>
      </p:sp>
    </p:spTree>
    <p:extLst>
      <p:ext uri="{BB962C8B-B14F-4D97-AF65-F5344CB8AC3E}">
        <p14:creationId xmlns:p14="http://schemas.microsoft.com/office/powerpoint/2010/main" val="1544166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0705CC27-3A22-4349-BE2A-B6E1D202819E}" type="slidenum">
              <a:rPr lang="en-US" smtClean="0"/>
              <a:t>2</a:t>
            </a:fld>
            <a:endParaRPr lang="en-US"/>
          </a:p>
        </p:txBody>
      </p:sp>
      <p:pic>
        <p:nvPicPr>
          <p:cNvPr id="5" name="Picture 4" descr="111"/>
          <p:cNvPicPr/>
          <p:nvPr/>
        </p:nvPicPr>
        <p:blipFill>
          <a:blip r:embed="rId2" cstate="print">
            <a:lum bright="10000" contrast="10000"/>
          </a:blip>
          <a:srcRect/>
          <a:stretch>
            <a:fillRect/>
          </a:stretch>
        </p:blipFill>
        <p:spPr bwMode="auto">
          <a:xfrm>
            <a:off x="5521569" y="787782"/>
            <a:ext cx="2889030" cy="5119077"/>
          </a:xfrm>
          <a:prstGeom prst="rect">
            <a:avLst/>
          </a:prstGeom>
          <a:noFill/>
          <a:ln w="9525">
            <a:noFill/>
            <a:miter lim="800000"/>
            <a:headEnd/>
            <a:tailEnd/>
          </a:ln>
        </p:spPr>
      </p:pic>
    </p:spTree>
    <p:extLst>
      <p:ext uri="{BB962C8B-B14F-4D97-AF65-F5344CB8AC3E}">
        <p14:creationId xmlns:p14="http://schemas.microsoft.com/office/powerpoint/2010/main" val="16305606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002323"/>
            <a:ext cx="8915400" cy="4908899"/>
          </a:xfrm>
        </p:spPr>
        <p:txBody>
          <a:bodyPr>
            <a:noAutofit/>
          </a:bodyPr>
          <a:lstStyle/>
          <a:p>
            <a:pPr lvl="0" algn="r" rtl="1"/>
            <a:r>
              <a:rPr lang="fa-IR" sz="2000" dirty="0">
                <a:solidFill>
                  <a:schemeClr val="tx1"/>
                </a:solidFill>
                <a:cs typeface="B Nazanin" panose="00000400000000000000" pitchFamily="2" charset="-78"/>
              </a:rPr>
              <a:t>مخاطب را با عدم قطعیت ارتباط می‌دهد. </a:t>
            </a:r>
            <a:endParaRPr lang="en-US" sz="2000" dirty="0">
              <a:solidFill>
                <a:schemeClr val="tx1"/>
              </a:solidFill>
              <a:cs typeface="B Nazanin" panose="00000400000000000000" pitchFamily="2" charset="-78"/>
            </a:endParaRPr>
          </a:p>
          <a:p>
            <a:pPr lvl="0" algn="r" rtl="1"/>
            <a:r>
              <a:rPr lang="fa-IR" sz="2000" dirty="0">
                <a:solidFill>
                  <a:schemeClr val="tx1"/>
                </a:solidFill>
                <a:cs typeface="B Nazanin" panose="00000400000000000000" pitchFamily="2" charset="-78"/>
              </a:rPr>
              <a:t>عرضه کننده سرمایه است. </a:t>
            </a:r>
            <a:endParaRPr lang="en-US" sz="2000" dirty="0">
              <a:solidFill>
                <a:schemeClr val="tx1"/>
              </a:solidFill>
              <a:cs typeface="B Nazanin" panose="00000400000000000000" pitchFamily="2" charset="-78"/>
            </a:endParaRPr>
          </a:p>
          <a:p>
            <a:pPr lvl="0" algn="r" rtl="1"/>
            <a:r>
              <a:rPr lang="fa-IR" sz="2000" dirty="0">
                <a:solidFill>
                  <a:schemeClr val="tx1"/>
                </a:solidFill>
                <a:cs typeface="B Nazanin" panose="00000400000000000000" pitchFamily="2" charset="-78"/>
              </a:rPr>
              <a:t>مبتکر است. </a:t>
            </a:r>
            <a:endParaRPr lang="en-US" sz="2000" dirty="0">
              <a:solidFill>
                <a:schemeClr val="tx1"/>
              </a:solidFill>
              <a:cs typeface="B Nazanin" panose="00000400000000000000" pitchFamily="2" charset="-78"/>
            </a:endParaRPr>
          </a:p>
          <a:p>
            <a:pPr lvl="0" algn="r" rtl="1"/>
            <a:r>
              <a:rPr lang="fa-IR" sz="2000" dirty="0">
                <a:solidFill>
                  <a:schemeClr val="tx1"/>
                </a:solidFill>
                <a:cs typeface="B Nazanin" panose="00000400000000000000" pitchFamily="2" charset="-78"/>
              </a:rPr>
              <a:t>رهبر صنعتی است.</a:t>
            </a:r>
            <a:endParaRPr lang="en-US" sz="2000" dirty="0">
              <a:solidFill>
                <a:schemeClr val="tx1"/>
              </a:solidFill>
              <a:cs typeface="B Nazanin" panose="00000400000000000000" pitchFamily="2" charset="-78"/>
            </a:endParaRPr>
          </a:p>
          <a:p>
            <a:pPr lvl="0" algn="r" rtl="1"/>
            <a:r>
              <a:rPr lang="fa-IR" sz="2000" dirty="0">
                <a:solidFill>
                  <a:schemeClr val="tx1"/>
                </a:solidFill>
                <a:cs typeface="B Nazanin" panose="00000400000000000000" pitchFamily="2" charset="-78"/>
              </a:rPr>
              <a:t>تصمیم‌گیرنده است. </a:t>
            </a:r>
            <a:endParaRPr lang="en-US" sz="2000" dirty="0">
              <a:solidFill>
                <a:schemeClr val="tx1"/>
              </a:solidFill>
              <a:cs typeface="B Nazanin" panose="00000400000000000000" pitchFamily="2" charset="-78"/>
            </a:endParaRPr>
          </a:p>
          <a:p>
            <a:pPr lvl="0" algn="r" rtl="1"/>
            <a:r>
              <a:rPr lang="fa-IR" sz="2000" dirty="0">
                <a:solidFill>
                  <a:schemeClr val="tx1"/>
                </a:solidFill>
                <a:cs typeface="B Nazanin" panose="00000400000000000000" pitchFamily="2" charset="-78"/>
              </a:rPr>
              <a:t>مدیر یا رئیس است. </a:t>
            </a:r>
            <a:endParaRPr lang="en-US" sz="2000" dirty="0">
              <a:solidFill>
                <a:schemeClr val="tx1"/>
              </a:solidFill>
              <a:cs typeface="B Nazanin" panose="00000400000000000000" pitchFamily="2" charset="-78"/>
            </a:endParaRPr>
          </a:p>
          <a:p>
            <a:pPr lvl="0" algn="r" rtl="1"/>
            <a:r>
              <a:rPr lang="fa-IR" sz="2000" dirty="0">
                <a:solidFill>
                  <a:schemeClr val="tx1"/>
                </a:solidFill>
                <a:cs typeface="B Nazanin" panose="00000400000000000000" pitchFamily="2" charset="-78"/>
              </a:rPr>
              <a:t>سازمان دهنده یا هماهنگ کننده منابع اقتصادی می باشد. </a:t>
            </a:r>
            <a:endParaRPr lang="en-US" sz="2000" dirty="0">
              <a:solidFill>
                <a:schemeClr val="tx1"/>
              </a:solidFill>
              <a:cs typeface="B Nazanin" panose="00000400000000000000" pitchFamily="2" charset="-78"/>
            </a:endParaRPr>
          </a:p>
          <a:p>
            <a:pPr lvl="0" algn="r" rtl="1"/>
            <a:r>
              <a:rPr lang="fa-IR" sz="2000" dirty="0">
                <a:solidFill>
                  <a:schemeClr val="tx1"/>
                </a:solidFill>
                <a:cs typeface="B Nazanin" panose="00000400000000000000" pitchFamily="2" charset="-78"/>
              </a:rPr>
              <a:t>مالک شرکت تجاری است.</a:t>
            </a:r>
            <a:endParaRPr lang="en-US" sz="2000" dirty="0">
              <a:solidFill>
                <a:schemeClr val="tx1"/>
              </a:solidFill>
              <a:cs typeface="B Nazanin" panose="00000400000000000000" pitchFamily="2" charset="-78"/>
            </a:endParaRPr>
          </a:p>
          <a:p>
            <a:pPr lvl="0" algn="r" rtl="1"/>
            <a:r>
              <a:rPr lang="en-US" sz="2000" dirty="0">
                <a:solidFill>
                  <a:schemeClr val="tx1"/>
                </a:solidFill>
                <a:cs typeface="B Nazanin" panose="00000400000000000000" pitchFamily="2" charset="-78"/>
              </a:rPr>
              <a:t> </a:t>
            </a:r>
            <a:r>
              <a:rPr lang="fa-IR" sz="2000" dirty="0">
                <a:solidFill>
                  <a:schemeClr val="tx1"/>
                </a:solidFill>
                <a:cs typeface="B Nazanin" panose="00000400000000000000" pitchFamily="2" charset="-78"/>
              </a:rPr>
              <a:t>به کار گیرنده عوامل تولیدی است. </a:t>
            </a:r>
            <a:endParaRPr lang="en-US" sz="2000" dirty="0">
              <a:solidFill>
                <a:schemeClr val="tx1"/>
              </a:solidFill>
              <a:cs typeface="B Nazanin" panose="00000400000000000000" pitchFamily="2" charset="-78"/>
            </a:endParaRPr>
          </a:p>
          <a:p>
            <a:pPr lvl="0" algn="r" rtl="1"/>
            <a:r>
              <a:rPr lang="fa-IR" sz="2000" dirty="0">
                <a:solidFill>
                  <a:schemeClr val="tx1"/>
                </a:solidFill>
                <a:cs typeface="B Nazanin" panose="00000400000000000000" pitchFamily="2" charset="-78"/>
              </a:rPr>
              <a:t>پیمانکار است. </a:t>
            </a:r>
            <a:endParaRPr lang="en-US" sz="2000" dirty="0">
              <a:solidFill>
                <a:schemeClr val="tx1"/>
              </a:solidFill>
              <a:cs typeface="B Nazanin" panose="00000400000000000000" pitchFamily="2" charset="-78"/>
            </a:endParaRPr>
          </a:p>
          <a:p>
            <a:pPr lvl="0" algn="r" rtl="1"/>
            <a:r>
              <a:rPr lang="fa-IR" sz="2000" dirty="0">
                <a:solidFill>
                  <a:schemeClr val="tx1"/>
                </a:solidFill>
                <a:cs typeface="B Nazanin" panose="00000400000000000000" pitchFamily="2" charset="-78"/>
              </a:rPr>
              <a:t>حاکم است. </a:t>
            </a:r>
            <a:endParaRPr lang="en-US" sz="2000" dirty="0">
              <a:solidFill>
                <a:schemeClr val="tx1"/>
              </a:solidFill>
              <a:cs typeface="B Nazanin" panose="00000400000000000000" pitchFamily="2" charset="-78"/>
            </a:endParaRPr>
          </a:p>
          <a:p>
            <a:pPr lvl="0" algn="r" rtl="1"/>
            <a:r>
              <a:rPr lang="fa-IR" sz="2000" dirty="0">
                <a:solidFill>
                  <a:schemeClr val="tx1"/>
                </a:solidFill>
                <a:cs typeface="B Nazanin" panose="00000400000000000000" pitchFamily="2" charset="-78"/>
              </a:rPr>
              <a:t>فردی است که منابع را جهت مقاصد مختلف به کار می‌گیرد.</a:t>
            </a:r>
            <a:endParaRPr lang="en-US" sz="2000" dirty="0">
              <a:solidFill>
                <a:schemeClr val="tx1"/>
              </a:solidFill>
              <a:cs typeface="B Nazanin" panose="00000400000000000000" pitchFamily="2" charset="-78"/>
            </a:endParaRPr>
          </a:p>
          <a:p>
            <a:pPr algn="r"/>
            <a:endParaRPr lang="en-US" sz="20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20</a:t>
            </a:fld>
            <a:endParaRPr lang="en-US"/>
          </a:p>
        </p:txBody>
      </p:sp>
    </p:spTree>
    <p:extLst>
      <p:ext uri="{BB962C8B-B14F-4D97-AF65-F5344CB8AC3E}">
        <p14:creationId xmlns:p14="http://schemas.microsoft.com/office/powerpoint/2010/main" val="6666404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fa-IR" sz="5400" dirty="0" smtClean="0">
                <a:solidFill>
                  <a:schemeClr val="tx1"/>
                </a:solidFill>
                <a:cs typeface="B Titr" panose="00000700000000000000" pitchFamily="2" charset="-78"/>
              </a:rPr>
              <a:t>پایان فصل اول </a:t>
            </a:r>
            <a:endParaRPr lang="en-US" sz="5400" dirty="0">
              <a:solidFill>
                <a:schemeClr val="tx1"/>
              </a:solidFill>
              <a:cs typeface="B Titr" panose="000007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21</a:t>
            </a:fld>
            <a:endParaRPr lang="en-US"/>
          </a:p>
        </p:txBody>
      </p:sp>
    </p:spTree>
    <p:extLst>
      <p:ext uri="{BB962C8B-B14F-4D97-AF65-F5344CB8AC3E}">
        <p14:creationId xmlns:p14="http://schemas.microsoft.com/office/powerpoint/2010/main" val="33976032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439615"/>
            <a:ext cx="8915400" cy="5471607"/>
          </a:xfrm>
        </p:spPr>
        <p:txBody>
          <a:bodyPr>
            <a:normAutofit/>
          </a:bodyPr>
          <a:lstStyle/>
          <a:p>
            <a:pPr marL="0" indent="0" algn="ctr" rtl="1">
              <a:buNone/>
            </a:pPr>
            <a:r>
              <a:rPr lang="fa-IR" sz="2400" b="1" dirty="0" smtClean="0">
                <a:solidFill>
                  <a:schemeClr val="tx1"/>
                </a:solidFill>
                <a:cs typeface="B Titr" panose="00000700000000000000" pitchFamily="2" charset="-78"/>
              </a:rPr>
              <a:t>فهرست مطالب</a:t>
            </a:r>
          </a:p>
          <a:p>
            <a:pPr algn="just" rtl="1"/>
            <a:r>
              <a:rPr lang="fa-IR" sz="2000" b="1" dirty="0" smtClean="0">
                <a:solidFill>
                  <a:schemeClr val="tx1"/>
                </a:solidFill>
                <a:cs typeface="B Nazanin" panose="00000400000000000000" pitchFamily="2" charset="-78"/>
              </a:rPr>
              <a:t>مقدمه</a:t>
            </a:r>
            <a:r>
              <a:rPr lang="en-US" sz="2000" b="1" dirty="0" smtClean="0">
                <a:solidFill>
                  <a:schemeClr val="tx1"/>
                </a:solidFill>
                <a:cs typeface="B Nazanin" panose="00000400000000000000" pitchFamily="2" charset="-78"/>
              </a:rPr>
              <a:t>                                          </a:t>
            </a:r>
            <a:r>
              <a:rPr lang="fa-IR" sz="2000" b="1" dirty="0" smtClean="0">
                <a:solidFill>
                  <a:schemeClr val="tx1"/>
                </a:solidFill>
                <a:cs typeface="B Nazanin" panose="00000400000000000000" pitchFamily="2" charset="-78"/>
              </a:rPr>
              <a:t> </a:t>
            </a:r>
            <a:r>
              <a:rPr lang="en-US" sz="2000" b="1" dirty="0" smtClean="0">
                <a:solidFill>
                  <a:schemeClr val="tx1"/>
                </a:solidFill>
                <a:cs typeface="B Nazanin" panose="00000400000000000000" pitchFamily="2" charset="-78"/>
              </a:rPr>
              <a:t>      </a:t>
            </a:r>
            <a:r>
              <a:rPr lang="fa-IR" sz="2000" b="1" dirty="0" smtClean="0">
                <a:solidFill>
                  <a:schemeClr val="tx1"/>
                </a:solidFill>
                <a:cs typeface="B Nazanin" panose="00000400000000000000" pitchFamily="2" charset="-78"/>
              </a:rPr>
              <a:t>    </a:t>
            </a:r>
            <a:r>
              <a:rPr lang="en-US" sz="2000" b="1" dirty="0" smtClean="0">
                <a:solidFill>
                  <a:schemeClr val="tx1"/>
                </a:solidFill>
                <a:cs typeface="B Nazanin" panose="00000400000000000000" pitchFamily="2" charset="-78"/>
              </a:rPr>
              <a:t>                                           </a:t>
            </a:r>
            <a:r>
              <a:rPr lang="fa-IR" sz="2000" b="1" dirty="0" smtClean="0">
                <a:solidFill>
                  <a:schemeClr val="tx1"/>
                </a:solidFill>
                <a:cs typeface="B Nazanin" panose="00000400000000000000" pitchFamily="2" charset="-78"/>
              </a:rPr>
              <a:t>   </a:t>
            </a:r>
            <a:r>
              <a:rPr lang="fa-IR" sz="2000" b="1" dirty="0">
                <a:solidFill>
                  <a:schemeClr val="tx1"/>
                </a:solidFill>
                <a:cs typeface="B Nazanin" panose="00000400000000000000" pitchFamily="2" charset="-78"/>
              </a:rPr>
              <a:t>صفحه </a:t>
            </a:r>
            <a:r>
              <a:rPr lang="fa-IR" sz="2000" b="1" dirty="0">
                <a:solidFill>
                  <a:schemeClr val="tx1"/>
                </a:solidFill>
                <a:cs typeface="B Nazanin" panose="00000400000000000000" pitchFamily="2" charset="-78"/>
              </a:rPr>
              <a:t>4</a:t>
            </a:r>
            <a:endParaRPr lang="fa-IR" sz="2000" b="1" dirty="0" smtClean="0">
              <a:solidFill>
                <a:schemeClr val="tx1"/>
              </a:solidFill>
              <a:cs typeface="B Nazanin" panose="00000400000000000000" pitchFamily="2" charset="-78"/>
            </a:endParaRPr>
          </a:p>
          <a:p>
            <a:pPr algn="just" rtl="1"/>
            <a:r>
              <a:rPr lang="fa-IR" sz="2000" b="1" dirty="0">
                <a:solidFill>
                  <a:schemeClr val="tx1"/>
                </a:solidFill>
                <a:cs typeface="B Nazanin" panose="00000400000000000000" pitchFamily="2" charset="-78"/>
              </a:rPr>
              <a:t>فصل اول                                                                                                                         </a:t>
            </a:r>
            <a:r>
              <a:rPr lang="fa-IR" sz="2000" b="1" dirty="0" smtClean="0">
                <a:solidFill>
                  <a:schemeClr val="tx1"/>
                </a:solidFill>
                <a:cs typeface="B Nazanin" panose="00000400000000000000" pitchFamily="2" charset="-78"/>
              </a:rPr>
              <a:t>   </a:t>
            </a:r>
            <a:r>
              <a:rPr lang="fa-IR" sz="2000" b="1" dirty="0">
                <a:solidFill>
                  <a:schemeClr val="tx1"/>
                </a:solidFill>
                <a:cs typeface="B Nazanin" panose="00000400000000000000" pitchFamily="2" charset="-78"/>
              </a:rPr>
              <a:t>صفحه </a:t>
            </a:r>
            <a:r>
              <a:rPr lang="fa-IR" sz="2000" b="1" dirty="0" smtClean="0">
                <a:solidFill>
                  <a:schemeClr val="tx1"/>
                </a:solidFill>
                <a:cs typeface="B Nazanin" panose="00000400000000000000" pitchFamily="2" charset="-78"/>
              </a:rPr>
              <a:t>6</a:t>
            </a:r>
            <a:endParaRPr lang="en-US" sz="2000" b="1" dirty="0">
              <a:solidFill>
                <a:schemeClr val="tx1"/>
              </a:solidFill>
              <a:cs typeface="B Nazanin" panose="00000400000000000000" pitchFamily="2" charset="-78"/>
            </a:endParaRPr>
          </a:p>
          <a:p>
            <a:pPr algn="just" rtl="1"/>
            <a:r>
              <a:rPr lang="fa-IR" sz="2000" b="1" dirty="0">
                <a:solidFill>
                  <a:schemeClr val="tx1"/>
                </a:solidFill>
                <a:cs typeface="B Nazanin" panose="00000400000000000000" pitchFamily="2" charset="-78"/>
              </a:rPr>
              <a:t>مفاهیم و تعاریف کارآفرینی                 </a:t>
            </a:r>
            <a:r>
              <a:rPr lang="en-US" sz="2000" b="1" dirty="0" smtClean="0">
                <a:solidFill>
                  <a:schemeClr val="tx1"/>
                </a:solidFill>
                <a:cs typeface="B Nazanin" panose="00000400000000000000" pitchFamily="2" charset="-78"/>
              </a:rPr>
              <a:t>  </a:t>
            </a:r>
            <a:r>
              <a:rPr lang="fa-IR" sz="2000" b="1" dirty="0" smtClean="0">
                <a:solidFill>
                  <a:schemeClr val="tx1"/>
                </a:solidFill>
                <a:cs typeface="B Nazanin" panose="00000400000000000000" pitchFamily="2" charset="-78"/>
              </a:rPr>
              <a:t>             </a:t>
            </a:r>
            <a:r>
              <a:rPr lang="en-US" sz="2000" b="1" dirty="0" smtClean="0">
                <a:solidFill>
                  <a:schemeClr val="tx1"/>
                </a:solidFill>
                <a:cs typeface="B Nazanin" panose="00000400000000000000" pitchFamily="2" charset="-78"/>
              </a:rPr>
              <a:t>                                       </a:t>
            </a:r>
            <a:r>
              <a:rPr lang="fa-IR" sz="2000" b="1" dirty="0" smtClean="0">
                <a:solidFill>
                  <a:schemeClr val="tx1"/>
                </a:solidFill>
                <a:cs typeface="B Nazanin" panose="00000400000000000000" pitchFamily="2" charset="-78"/>
              </a:rPr>
              <a:t> </a:t>
            </a:r>
            <a:r>
              <a:rPr lang="en-US" sz="2000" b="1" dirty="0" smtClean="0">
                <a:solidFill>
                  <a:schemeClr val="tx1"/>
                </a:solidFill>
                <a:cs typeface="B Nazanin" panose="00000400000000000000" pitchFamily="2" charset="-78"/>
              </a:rPr>
              <a:t>   </a:t>
            </a:r>
            <a:r>
              <a:rPr lang="fa-IR" sz="2000" b="1" dirty="0" smtClean="0">
                <a:solidFill>
                  <a:schemeClr val="tx1"/>
                </a:solidFill>
                <a:cs typeface="B Nazanin" panose="00000400000000000000" pitchFamily="2" charset="-78"/>
              </a:rPr>
              <a:t>     </a:t>
            </a:r>
            <a:r>
              <a:rPr lang="fa-IR" sz="2000" b="1" dirty="0">
                <a:solidFill>
                  <a:schemeClr val="tx1"/>
                </a:solidFill>
                <a:cs typeface="B Nazanin" panose="00000400000000000000" pitchFamily="2" charset="-78"/>
              </a:rPr>
              <a:t>صفحه 7</a:t>
            </a:r>
            <a:endParaRPr lang="en-US" sz="2000" b="1" dirty="0">
              <a:solidFill>
                <a:schemeClr val="tx1"/>
              </a:solidFill>
              <a:cs typeface="B Nazanin" panose="00000400000000000000" pitchFamily="2" charset="-78"/>
            </a:endParaRPr>
          </a:p>
          <a:p>
            <a:pPr algn="just" rtl="1"/>
            <a:r>
              <a:rPr lang="fa-IR" sz="2000" b="1" dirty="0">
                <a:solidFill>
                  <a:schemeClr val="tx1"/>
                </a:solidFill>
                <a:cs typeface="B Nazanin" panose="00000400000000000000" pitchFamily="2" charset="-78"/>
              </a:rPr>
              <a:t>سیر توسعه و تحول کارآفرینی             </a:t>
            </a:r>
            <a:r>
              <a:rPr lang="en-US" sz="2000" b="1" dirty="0" smtClean="0">
                <a:solidFill>
                  <a:schemeClr val="tx1"/>
                </a:solidFill>
                <a:cs typeface="B Nazanin" panose="00000400000000000000" pitchFamily="2" charset="-78"/>
              </a:rPr>
              <a:t>   </a:t>
            </a:r>
            <a:r>
              <a:rPr lang="fa-IR" sz="2000" b="1" dirty="0" smtClean="0">
                <a:solidFill>
                  <a:schemeClr val="tx1"/>
                </a:solidFill>
                <a:cs typeface="B Nazanin" panose="00000400000000000000" pitchFamily="2" charset="-78"/>
              </a:rPr>
              <a:t> </a:t>
            </a:r>
            <a:r>
              <a:rPr lang="en-US" sz="2000" b="1" dirty="0" smtClean="0">
                <a:solidFill>
                  <a:schemeClr val="tx1"/>
                </a:solidFill>
                <a:cs typeface="B Nazanin" panose="00000400000000000000" pitchFamily="2" charset="-78"/>
              </a:rPr>
              <a:t>                                          </a:t>
            </a:r>
            <a:r>
              <a:rPr lang="fa-IR" sz="2000" b="1" dirty="0" smtClean="0">
                <a:solidFill>
                  <a:schemeClr val="tx1"/>
                </a:solidFill>
                <a:cs typeface="B Nazanin" panose="00000400000000000000" pitchFamily="2" charset="-78"/>
              </a:rPr>
              <a:t>                صفحه </a:t>
            </a:r>
            <a:r>
              <a:rPr lang="fa-IR" sz="2000" b="1" dirty="0">
                <a:solidFill>
                  <a:schemeClr val="tx1"/>
                </a:solidFill>
                <a:cs typeface="B Nazanin" panose="00000400000000000000" pitchFamily="2" charset="-78"/>
              </a:rPr>
              <a:t>8</a:t>
            </a:r>
            <a:endParaRPr lang="en-US" sz="2000" b="1" dirty="0">
              <a:solidFill>
                <a:schemeClr val="tx1"/>
              </a:solidFill>
              <a:cs typeface="B Nazanin" panose="00000400000000000000" pitchFamily="2" charset="-78"/>
            </a:endParaRPr>
          </a:p>
          <a:p>
            <a:pPr algn="just" rtl="1"/>
            <a:r>
              <a:rPr lang="fa-IR" sz="2000" b="1" dirty="0">
                <a:solidFill>
                  <a:schemeClr val="tx1"/>
                </a:solidFill>
                <a:cs typeface="B Nazanin" panose="00000400000000000000" pitchFamily="2" charset="-78"/>
              </a:rPr>
              <a:t>اهمیت و ضرورت کارآفرینی         </a:t>
            </a:r>
            <a:r>
              <a:rPr lang="en-US" sz="2000" b="1" dirty="0" smtClean="0">
                <a:solidFill>
                  <a:schemeClr val="tx1"/>
                </a:solidFill>
                <a:cs typeface="B Nazanin" panose="00000400000000000000" pitchFamily="2" charset="-78"/>
              </a:rPr>
              <a:t>  </a:t>
            </a:r>
            <a:r>
              <a:rPr lang="fa-IR" sz="2000" b="1" dirty="0" smtClean="0">
                <a:solidFill>
                  <a:schemeClr val="tx1"/>
                </a:solidFill>
                <a:cs typeface="B Nazanin" panose="00000400000000000000" pitchFamily="2" charset="-78"/>
              </a:rPr>
              <a:t>      </a:t>
            </a:r>
            <a:r>
              <a:rPr lang="en-US" sz="2000" b="1" dirty="0" smtClean="0">
                <a:solidFill>
                  <a:schemeClr val="tx1"/>
                </a:solidFill>
                <a:cs typeface="B Nazanin" panose="00000400000000000000" pitchFamily="2" charset="-78"/>
              </a:rPr>
              <a:t>                                                         </a:t>
            </a:r>
            <a:r>
              <a:rPr lang="fa-IR" sz="2000" b="1" dirty="0" smtClean="0">
                <a:solidFill>
                  <a:schemeClr val="tx1"/>
                </a:solidFill>
                <a:cs typeface="B Nazanin" panose="00000400000000000000" pitchFamily="2" charset="-78"/>
              </a:rPr>
              <a:t> </a:t>
            </a:r>
            <a:r>
              <a:rPr lang="fa-IR" sz="2000" b="1" dirty="0">
                <a:solidFill>
                  <a:schemeClr val="tx1"/>
                </a:solidFill>
                <a:cs typeface="B Nazanin" panose="00000400000000000000" pitchFamily="2" charset="-78"/>
              </a:rPr>
              <a:t>صفحه 11</a:t>
            </a:r>
            <a:endParaRPr lang="en-US" sz="2000" b="1" dirty="0">
              <a:solidFill>
                <a:schemeClr val="tx1"/>
              </a:solidFill>
              <a:cs typeface="B Nazanin" panose="00000400000000000000" pitchFamily="2" charset="-78"/>
            </a:endParaRPr>
          </a:p>
          <a:p>
            <a:pPr algn="just" rtl="1"/>
            <a:r>
              <a:rPr lang="fa-IR" sz="2000" b="1" dirty="0">
                <a:solidFill>
                  <a:schemeClr val="tx1"/>
                </a:solidFill>
                <a:cs typeface="B Nazanin" panose="00000400000000000000" pitchFamily="2" charset="-78"/>
              </a:rPr>
              <a:t>فرآیند کارآفرینی                    </a:t>
            </a:r>
            <a:r>
              <a:rPr lang="en-US" sz="2000" b="1" dirty="0" smtClean="0">
                <a:solidFill>
                  <a:schemeClr val="tx1"/>
                </a:solidFill>
                <a:cs typeface="B Nazanin" panose="00000400000000000000" pitchFamily="2" charset="-78"/>
              </a:rPr>
              <a:t>                                                              </a:t>
            </a:r>
            <a:r>
              <a:rPr lang="fa-IR" sz="2000" b="1" dirty="0" smtClean="0">
                <a:solidFill>
                  <a:schemeClr val="tx1"/>
                </a:solidFill>
                <a:cs typeface="B Nazanin" panose="00000400000000000000" pitchFamily="2" charset="-78"/>
              </a:rPr>
              <a:t>        </a:t>
            </a:r>
            <a:r>
              <a:rPr lang="fa-IR" sz="2000" b="1" dirty="0">
                <a:solidFill>
                  <a:schemeClr val="tx1"/>
                </a:solidFill>
                <a:cs typeface="B Nazanin" panose="00000400000000000000" pitchFamily="2" charset="-78"/>
              </a:rPr>
              <a:t>صفحه 12</a:t>
            </a:r>
            <a:endParaRPr lang="en-US" sz="2000" b="1" dirty="0">
              <a:solidFill>
                <a:schemeClr val="tx1"/>
              </a:solidFill>
              <a:cs typeface="B Nazanin" panose="00000400000000000000" pitchFamily="2" charset="-78"/>
            </a:endParaRPr>
          </a:p>
          <a:p>
            <a:pPr algn="just" rtl="1"/>
            <a:r>
              <a:rPr lang="fa-IR" sz="2000" b="1" dirty="0">
                <a:solidFill>
                  <a:schemeClr val="tx1"/>
                </a:solidFill>
                <a:cs typeface="B Nazanin" panose="00000400000000000000" pitchFamily="2" charset="-78"/>
              </a:rPr>
              <a:t>تأثیر اقتصادی، اجتماعی، فرهنگی، اخلاقی و منافع حاصل از کارآفرینی   </a:t>
            </a:r>
            <a:r>
              <a:rPr lang="fa-IR" sz="2000" b="1" dirty="0" smtClean="0">
                <a:solidFill>
                  <a:schemeClr val="tx1"/>
                </a:solidFill>
                <a:cs typeface="B Nazanin" panose="00000400000000000000" pitchFamily="2" charset="-78"/>
              </a:rPr>
              <a:t>                        </a:t>
            </a:r>
            <a:r>
              <a:rPr lang="fa-IR" sz="2000" b="1" dirty="0">
                <a:solidFill>
                  <a:schemeClr val="tx1"/>
                </a:solidFill>
                <a:cs typeface="B Nazanin" panose="00000400000000000000" pitchFamily="2" charset="-78"/>
              </a:rPr>
              <a:t>صفحه 14</a:t>
            </a:r>
            <a:endParaRPr lang="en-US" sz="2000" b="1" dirty="0">
              <a:solidFill>
                <a:schemeClr val="tx1"/>
              </a:solidFill>
              <a:cs typeface="B Nazanin" panose="00000400000000000000" pitchFamily="2" charset="-78"/>
            </a:endParaRPr>
          </a:p>
          <a:p>
            <a:pPr algn="just" rtl="1"/>
            <a:r>
              <a:rPr lang="fa-IR" sz="2000" b="1" dirty="0">
                <a:solidFill>
                  <a:schemeClr val="tx1"/>
                </a:solidFill>
                <a:cs typeface="B Nazanin" panose="00000400000000000000" pitchFamily="2" charset="-78"/>
              </a:rPr>
              <a:t>صفات و ویژگی‌های کارآفرینان                        </a:t>
            </a:r>
            <a:r>
              <a:rPr lang="en-US" sz="2000" b="1" dirty="0" smtClean="0">
                <a:solidFill>
                  <a:schemeClr val="tx1"/>
                </a:solidFill>
                <a:cs typeface="B Nazanin" panose="00000400000000000000" pitchFamily="2" charset="-78"/>
              </a:rPr>
              <a:t>                                     </a:t>
            </a:r>
            <a:r>
              <a:rPr lang="fa-IR" sz="2000" b="1" dirty="0" smtClean="0">
                <a:solidFill>
                  <a:schemeClr val="tx1"/>
                </a:solidFill>
                <a:cs typeface="B Nazanin" panose="00000400000000000000" pitchFamily="2" charset="-78"/>
              </a:rPr>
              <a:t>                 </a:t>
            </a:r>
            <a:r>
              <a:rPr lang="fa-IR" sz="2000" b="1" dirty="0">
                <a:solidFill>
                  <a:schemeClr val="tx1"/>
                </a:solidFill>
                <a:cs typeface="B Nazanin" panose="00000400000000000000" pitchFamily="2" charset="-78"/>
              </a:rPr>
              <a:t>صفحه 19</a:t>
            </a:r>
            <a:endParaRPr lang="en-US" sz="2000" b="1" dirty="0">
              <a:solidFill>
                <a:schemeClr val="tx1"/>
              </a:solidFill>
              <a:cs typeface="B Nazanin" panose="00000400000000000000" pitchFamily="2" charset="-78"/>
            </a:endParaRPr>
          </a:p>
          <a:p>
            <a:pPr marL="0" indent="0" algn="just" rtl="1">
              <a:buNone/>
            </a:pPr>
            <a:r>
              <a:rPr lang="en-US" sz="2000" b="1" dirty="0">
                <a:solidFill>
                  <a:schemeClr val="tx1"/>
                </a:solidFill>
                <a:cs typeface="B Nazanin" panose="00000400000000000000" pitchFamily="2" charset="-78"/>
              </a:rPr>
              <a:t> </a:t>
            </a:r>
          </a:p>
          <a:p>
            <a:pPr algn="just"/>
            <a:endParaRPr lang="en-US" sz="2000" b="1"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3</a:t>
            </a:fld>
            <a:endParaRPr lang="en-US"/>
          </a:p>
        </p:txBody>
      </p:sp>
    </p:spTree>
    <p:extLst>
      <p:ext uri="{BB962C8B-B14F-4D97-AF65-F5344CB8AC3E}">
        <p14:creationId xmlns:p14="http://schemas.microsoft.com/office/powerpoint/2010/main" val="2560795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Titr" panose="00000700000000000000" pitchFamily="2" charset="-78"/>
              </a:rPr>
              <a:t>مقدمه</a:t>
            </a:r>
            <a:r>
              <a:rPr lang="en-US" dirty="0">
                <a:cs typeface="B Titr" panose="00000700000000000000" pitchFamily="2" charset="-78"/>
              </a:rPr>
              <a:t/>
            </a:r>
            <a:br>
              <a:rPr lang="en-US" dirty="0">
                <a:cs typeface="B Titr" panose="00000700000000000000" pitchFamily="2" charset="-78"/>
              </a:rPr>
            </a:br>
            <a:endParaRPr lang="en-US" dirty="0">
              <a:cs typeface="B Titr" panose="00000700000000000000" pitchFamily="2" charset="-78"/>
            </a:endParaRPr>
          </a:p>
        </p:txBody>
      </p:sp>
      <p:sp>
        <p:nvSpPr>
          <p:cNvPr id="3" name="Content Placeholder 2"/>
          <p:cNvSpPr>
            <a:spLocks noGrp="1"/>
          </p:cNvSpPr>
          <p:nvPr>
            <p:ph idx="1"/>
          </p:nvPr>
        </p:nvSpPr>
        <p:spPr/>
        <p:txBody>
          <a:bodyPr>
            <a:normAutofit lnSpcReduction="10000"/>
          </a:bodyPr>
          <a:lstStyle/>
          <a:p>
            <a:pPr algn="r" rtl="1">
              <a:lnSpc>
                <a:spcPct val="150000"/>
              </a:lnSpc>
            </a:pPr>
            <a:r>
              <a:rPr lang="ar-SA" sz="2400" dirty="0">
                <a:solidFill>
                  <a:schemeClr val="tx1"/>
                </a:solidFill>
                <a:cs typeface="B Nazanin" panose="00000400000000000000" pitchFamily="2" charset="-78"/>
              </a:rPr>
              <a:t>با توجه به اینکه جهان به سمت اقتصاد کارآفرینی در حرکت است</a:t>
            </a:r>
            <a:r>
              <a:rPr lang="en-US" sz="2400" dirty="0">
                <a:solidFill>
                  <a:schemeClr val="tx1"/>
                </a:solidFill>
                <a:cs typeface="B Nazanin" panose="00000400000000000000" pitchFamily="2" charset="-78"/>
              </a:rPr>
              <a:t>  </a:t>
            </a:r>
            <a:r>
              <a:rPr lang="fa-IR" sz="2400" dirty="0">
                <a:solidFill>
                  <a:schemeClr val="tx1"/>
                </a:solidFill>
                <a:cs typeface="B Nazanin" panose="00000400000000000000" pitchFamily="2" charset="-78"/>
              </a:rPr>
              <a:t>و شرکت های جدید در دنیا با سرعتی بی سابقه با استفاده از فناوری اطلاعات و ارتباطات و خلاقیت و نوآوری در حال توسعه اند و اهمیتی که مقام معظم رهبری به رشد و توسعه ی خلاقیت و نوآوری دارند و توجه خاصی که مجلس  دولت در برنامه های توسعه سوم و چهارم به امور کارآفرینی و ایجاد اشتغال داشته و دارند، امروزه تسلط یافتن به دانش کارآفرینی و ایجاد و توسعه ی کسب و کار جدید الزامی و یکی از پرکاربردترین زمینه های علمی و اقتصادی مورد نیاز کشور می باشد.</a:t>
            </a:r>
            <a:endParaRPr lang="en-US" sz="2400" dirty="0">
              <a:solidFill>
                <a:schemeClr val="tx1"/>
              </a:solidFill>
              <a:cs typeface="B Nazanin" panose="00000400000000000000" pitchFamily="2" charset="-78"/>
            </a:endParaRPr>
          </a:p>
          <a:p>
            <a:pPr algn="r">
              <a:lnSpc>
                <a:spcPct val="150000"/>
              </a:lnSpc>
            </a:pPr>
            <a:endParaRPr lang="en-US" sz="24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4</a:t>
            </a:fld>
            <a:endParaRPr lang="en-US"/>
          </a:p>
        </p:txBody>
      </p:sp>
    </p:spTree>
    <p:extLst>
      <p:ext uri="{BB962C8B-B14F-4D97-AF65-F5344CB8AC3E}">
        <p14:creationId xmlns:p14="http://schemas.microsoft.com/office/powerpoint/2010/main" val="12448213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algn="r" rtl="1">
              <a:lnSpc>
                <a:spcPct val="150000"/>
              </a:lnSpc>
            </a:pPr>
            <a:r>
              <a:rPr lang="fa-IR" sz="2400" dirty="0">
                <a:solidFill>
                  <a:schemeClr val="tx1"/>
                </a:solidFill>
                <a:cs typeface="B Nazanin" panose="00000400000000000000" pitchFamily="2" charset="-78"/>
              </a:rPr>
              <a:t>کارآفرینان در یک کشور، موتور حرکت توسعه ی اقتصادی و عامل اصلی ایجاد خلاقیت و نوآوری هستند، گرچه انگیزه ی فعالیت های کارآفرین نفع شخصی است، ولی ایجاد فضای مناسب توسط دولت، سرمایه گزاران موسسات اقتصادی، بانک ها و ... برای کارآ،رین در کشور منافع ملی عظیمی به دنبال دارد.</a:t>
            </a:r>
            <a:endParaRPr lang="en-US" sz="2400" dirty="0">
              <a:solidFill>
                <a:schemeClr val="tx1"/>
              </a:solidFill>
              <a:cs typeface="B Nazanin" panose="00000400000000000000" pitchFamily="2" charset="-78"/>
            </a:endParaRPr>
          </a:p>
          <a:p>
            <a:pPr algn="r" rtl="1">
              <a:lnSpc>
                <a:spcPct val="150000"/>
              </a:lnSpc>
            </a:pPr>
            <a:r>
              <a:rPr lang="fa-IR" sz="2400" dirty="0">
                <a:solidFill>
                  <a:schemeClr val="tx1"/>
                </a:solidFill>
                <a:cs typeface="B Nazanin" panose="00000400000000000000" pitchFamily="2" charset="-78"/>
              </a:rPr>
              <a:t>کارآفرینی سه فایده مهم دارد : نخست باعث ثروت و رفاه برای جامعه می شود، دوم باعث نوآوری رادیکال یعنی نوآوری های تأثیرگذار در عرصه اقتصادی و اجتماعی است و سوم باعث اشتغال مفید و مولد پایدار می شود. </a:t>
            </a:r>
            <a:endParaRPr lang="en-US" sz="2400" dirty="0">
              <a:solidFill>
                <a:schemeClr val="tx1"/>
              </a:solidFill>
              <a:cs typeface="B Nazanin" panose="00000400000000000000" pitchFamily="2" charset="-78"/>
            </a:endParaRPr>
          </a:p>
          <a:p>
            <a:pPr algn="r">
              <a:lnSpc>
                <a:spcPct val="150000"/>
              </a:lnSpc>
            </a:pPr>
            <a:endParaRPr lang="en-US" sz="24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5</a:t>
            </a:fld>
            <a:endParaRPr lang="en-US"/>
          </a:p>
        </p:txBody>
      </p:sp>
    </p:spTree>
    <p:extLst>
      <p:ext uri="{BB962C8B-B14F-4D97-AF65-F5344CB8AC3E}">
        <p14:creationId xmlns:p14="http://schemas.microsoft.com/office/powerpoint/2010/main" val="1790499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rtl="1">
              <a:buNone/>
            </a:pPr>
            <a:r>
              <a:rPr lang="fa-IR" sz="6600" dirty="0">
                <a:solidFill>
                  <a:schemeClr val="tx1"/>
                </a:solidFill>
                <a:cs typeface="B Titr" panose="00000700000000000000" pitchFamily="2" charset="-78"/>
              </a:rPr>
              <a:t>فصل اول</a:t>
            </a:r>
            <a:endParaRPr lang="en-US" sz="6600" dirty="0">
              <a:solidFill>
                <a:schemeClr val="tx1"/>
              </a:solidFill>
              <a:cs typeface="B Titr" panose="00000700000000000000" pitchFamily="2" charset="-78"/>
            </a:endParaRPr>
          </a:p>
          <a:p>
            <a:endParaRPr lang="en-US" sz="6600" dirty="0">
              <a:solidFill>
                <a:schemeClr val="tx1"/>
              </a:solidFill>
              <a:cs typeface="B Titr" panose="000007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6</a:t>
            </a:fld>
            <a:endParaRPr lang="en-US"/>
          </a:p>
        </p:txBody>
      </p:sp>
    </p:spTree>
    <p:extLst>
      <p:ext uri="{BB962C8B-B14F-4D97-AF65-F5344CB8AC3E}">
        <p14:creationId xmlns:p14="http://schemas.microsoft.com/office/powerpoint/2010/main" val="34899240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solidFill>
                  <a:schemeClr val="tx1"/>
                </a:solidFill>
                <a:cs typeface="B Titr" panose="00000700000000000000" pitchFamily="2" charset="-78"/>
              </a:rPr>
              <a:t>مفاهیم و تعاریف کارآفرینی </a:t>
            </a:r>
            <a:r>
              <a:rPr lang="en-US" dirty="0">
                <a:solidFill>
                  <a:schemeClr val="tx1"/>
                </a:solidFill>
                <a:cs typeface="B Titr" panose="00000700000000000000" pitchFamily="2" charset="-78"/>
              </a:rPr>
              <a:t/>
            </a:r>
            <a:br>
              <a:rPr lang="en-US" dirty="0">
                <a:solidFill>
                  <a:schemeClr val="tx1"/>
                </a:solidFill>
                <a:cs typeface="B Titr" panose="00000700000000000000" pitchFamily="2" charset="-78"/>
              </a:rPr>
            </a:br>
            <a:endParaRPr lang="en-US" dirty="0">
              <a:solidFill>
                <a:schemeClr val="tx1"/>
              </a:solidFill>
              <a:cs typeface="B Titr" panose="00000700000000000000" pitchFamily="2" charset="-78"/>
            </a:endParaRPr>
          </a:p>
        </p:txBody>
      </p:sp>
      <p:sp>
        <p:nvSpPr>
          <p:cNvPr id="3" name="Content Placeholder 2"/>
          <p:cNvSpPr>
            <a:spLocks noGrp="1"/>
          </p:cNvSpPr>
          <p:nvPr>
            <p:ph idx="1"/>
          </p:nvPr>
        </p:nvSpPr>
        <p:spPr/>
        <p:txBody>
          <a:bodyPr>
            <a:noAutofit/>
          </a:bodyPr>
          <a:lstStyle/>
          <a:p>
            <a:pPr algn="just" rtl="1">
              <a:lnSpc>
                <a:spcPct val="150000"/>
              </a:lnSpc>
            </a:pPr>
            <a:r>
              <a:rPr lang="fa-IR" sz="2400" dirty="0">
                <a:solidFill>
                  <a:schemeClr val="tx1"/>
                </a:solidFill>
                <a:cs typeface="B Nazanin" panose="00000400000000000000" pitchFamily="2" charset="-78"/>
              </a:rPr>
              <a:t>علیرغم این که کارآفرینی از ابتدای خلقت بشر همواره در شئونات مختلف زندگی انسان حضور داشته و مبنای تمامی تحولات و پیشرفت های بشری بوده است و با توجه به تعاریف زیاد و متنوع هنوز ماهیت اصلی آن شناخته شده نیست.</a:t>
            </a:r>
            <a:endParaRPr lang="en-US" sz="2400" dirty="0">
              <a:solidFill>
                <a:schemeClr val="tx1"/>
              </a:solidFill>
              <a:cs typeface="B Nazanin" panose="00000400000000000000" pitchFamily="2" charset="-78"/>
            </a:endParaRPr>
          </a:p>
          <a:p>
            <a:pPr algn="just" rtl="1">
              <a:lnSpc>
                <a:spcPct val="150000"/>
              </a:lnSpc>
            </a:pPr>
            <a:r>
              <a:rPr lang="fa-IR" sz="2400" dirty="0">
                <a:solidFill>
                  <a:schemeClr val="tx1"/>
                </a:solidFill>
                <a:cs typeface="B Nazanin" panose="00000400000000000000" pitchFamily="2" charset="-78"/>
              </a:rPr>
              <a:t> واژه کارآفرینی از کلمه فرانسوی </a:t>
            </a:r>
            <a:r>
              <a:rPr lang="en-US" sz="2400" dirty="0" smtClean="0">
                <a:solidFill>
                  <a:schemeClr val="tx1"/>
                </a:solidFill>
                <a:cs typeface="B Nazanin" panose="00000400000000000000" pitchFamily="2" charset="-78"/>
              </a:rPr>
              <a:t> </a:t>
            </a:r>
            <a:r>
              <a:rPr lang="en-US" sz="2400" dirty="0" err="1" smtClean="0">
                <a:solidFill>
                  <a:schemeClr val="tx1"/>
                </a:solidFill>
                <a:cs typeface="B Nazanin" panose="00000400000000000000" pitchFamily="2" charset="-78"/>
              </a:rPr>
              <a:t>Enterprendre</a:t>
            </a:r>
            <a:r>
              <a:rPr lang="en-US" sz="2400" dirty="0" smtClean="0">
                <a:solidFill>
                  <a:schemeClr val="tx1"/>
                </a:solidFill>
                <a:cs typeface="B Nazanin" panose="00000400000000000000" pitchFamily="2" charset="-78"/>
              </a:rPr>
              <a:t> </a:t>
            </a:r>
            <a:r>
              <a:rPr lang="fa-IR" sz="2400" dirty="0">
                <a:solidFill>
                  <a:schemeClr val="tx1"/>
                </a:solidFill>
                <a:cs typeface="B Nazanin" panose="00000400000000000000" pitchFamily="2" charset="-78"/>
              </a:rPr>
              <a:t>به معنای متعهد شدن نشات گرفته است و در زبان انگلیسی معادل </a:t>
            </a:r>
            <a:r>
              <a:rPr lang="en-US" sz="2400" dirty="0" err="1">
                <a:solidFill>
                  <a:schemeClr val="tx1"/>
                </a:solidFill>
                <a:cs typeface="B Nazanin" panose="00000400000000000000" pitchFamily="2" charset="-78"/>
              </a:rPr>
              <a:t>Enterpreneurship</a:t>
            </a:r>
            <a:r>
              <a:rPr lang="en-US" sz="2400" dirty="0">
                <a:solidFill>
                  <a:schemeClr val="tx1"/>
                </a:solidFill>
                <a:cs typeface="B Nazanin" panose="00000400000000000000" pitchFamily="2" charset="-78"/>
              </a:rPr>
              <a:t> </a:t>
            </a:r>
            <a:r>
              <a:rPr lang="fa-IR" sz="2400" dirty="0" smtClean="0">
                <a:solidFill>
                  <a:schemeClr val="tx1"/>
                </a:solidFill>
                <a:cs typeface="B Nazanin" panose="00000400000000000000" pitchFamily="2" charset="-78"/>
              </a:rPr>
              <a:t> می </a:t>
            </a:r>
            <a:r>
              <a:rPr lang="fa-IR" sz="2400" dirty="0">
                <a:solidFill>
                  <a:schemeClr val="tx1"/>
                </a:solidFill>
                <a:cs typeface="B Nazanin" panose="00000400000000000000" pitchFamily="2" charset="-78"/>
              </a:rPr>
              <a:t>باشد که به معنای ایجاد کار یا اشتغال زایی ترجمه می‌شود و بنا بر تعریف فرهنگ و بستر کارآفرین کسی است که متعهد می شود مخاطره های یک فعالیت اقتصادی را سازماندهی، اداره و تقبل کند.</a:t>
            </a:r>
            <a:endParaRPr lang="en-US" sz="2400" dirty="0">
              <a:solidFill>
                <a:schemeClr val="tx1"/>
              </a:solidFill>
              <a:cs typeface="B Nazanin" panose="00000400000000000000" pitchFamily="2" charset="-78"/>
            </a:endParaRPr>
          </a:p>
          <a:p>
            <a:pPr algn="just">
              <a:lnSpc>
                <a:spcPct val="150000"/>
              </a:lnSpc>
            </a:pPr>
            <a:endParaRPr lang="en-US" sz="24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7</a:t>
            </a:fld>
            <a:endParaRPr lang="en-US"/>
          </a:p>
        </p:txBody>
      </p:sp>
    </p:spTree>
    <p:extLst>
      <p:ext uri="{BB962C8B-B14F-4D97-AF65-F5344CB8AC3E}">
        <p14:creationId xmlns:p14="http://schemas.microsoft.com/office/powerpoint/2010/main" val="23560751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dirty="0">
                <a:solidFill>
                  <a:schemeClr val="tx1"/>
                </a:solidFill>
                <a:cs typeface="B Titr" panose="00000700000000000000" pitchFamily="2" charset="-78"/>
              </a:rPr>
              <a:t> </a:t>
            </a:r>
            <a:r>
              <a:rPr lang="fa-IR" dirty="0">
                <a:solidFill>
                  <a:schemeClr val="tx1"/>
                </a:solidFill>
                <a:cs typeface="B Titr" panose="00000700000000000000" pitchFamily="2" charset="-78"/>
              </a:rPr>
              <a:t>سیر توسعه و تحول کارآفرینی </a:t>
            </a:r>
            <a:r>
              <a:rPr lang="en-US" dirty="0">
                <a:solidFill>
                  <a:schemeClr val="tx1"/>
                </a:solidFill>
                <a:cs typeface="B Titr" panose="00000700000000000000" pitchFamily="2" charset="-78"/>
              </a:rPr>
              <a:t/>
            </a:r>
            <a:br>
              <a:rPr lang="en-US" dirty="0">
                <a:solidFill>
                  <a:schemeClr val="tx1"/>
                </a:solidFill>
                <a:cs typeface="B Titr" panose="00000700000000000000" pitchFamily="2" charset="-78"/>
              </a:rPr>
            </a:br>
            <a:endParaRPr lang="en-US" dirty="0">
              <a:solidFill>
                <a:schemeClr val="tx1"/>
              </a:solidFill>
              <a:cs typeface="B Titr" panose="00000700000000000000" pitchFamily="2" charset="-78"/>
            </a:endParaRPr>
          </a:p>
        </p:txBody>
      </p:sp>
      <p:sp>
        <p:nvSpPr>
          <p:cNvPr id="3" name="Content Placeholder 2"/>
          <p:cNvSpPr>
            <a:spLocks noGrp="1"/>
          </p:cNvSpPr>
          <p:nvPr>
            <p:ph idx="1"/>
          </p:nvPr>
        </p:nvSpPr>
        <p:spPr>
          <a:xfrm>
            <a:off x="2589212" y="1600200"/>
            <a:ext cx="8915400" cy="4311022"/>
          </a:xfrm>
        </p:spPr>
        <p:txBody>
          <a:bodyPr>
            <a:noAutofit/>
          </a:bodyPr>
          <a:lstStyle/>
          <a:p>
            <a:pPr algn="r" rtl="1">
              <a:lnSpc>
                <a:spcPct val="150000"/>
              </a:lnSpc>
            </a:pPr>
            <a:r>
              <a:rPr lang="fa-IR" sz="2000" dirty="0">
                <a:solidFill>
                  <a:schemeClr val="tx1"/>
                </a:solidFill>
                <a:cs typeface="B Nazanin" panose="00000400000000000000" pitchFamily="2" charset="-78"/>
              </a:rPr>
              <a:t>به طور کلی سیر تاریخی مفهوم کارآفرینی را می توان به پنج دوره تقسیم نمود:</a:t>
            </a:r>
            <a:endParaRPr lang="en-US" sz="2000" dirty="0">
              <a:solidFill>
                <a:schemeClr val="tx1"/>
              </a:solidFill>
              <a:cs typeface="B Nazanin" panose="00000400000000000000" pitchFamily="2" charset="-78"/>
            </a:endParaRPr>
          </a:p>
          <a:p>
            <a:pPr algn="r" rtl="1">
              <a:lnSpc>
                <a:spcPct val="150000"/>
              </a:lnSpc>
            </a:pPr>
            <a:r>
              <a:rPr lang="fa-IR" sz="2000" dirty="0">
                <a:solidFill>
                  <a:schemeClr val="tx1"/>
                </a:solidFill>
                <a:cs typeface="B Nazanin" panose="00000400000000000000" pitchFamily="2" charset="-78"/>
              </a:rPr>
              <a:t>دوره اول: قرون ۱۵ و ۱۶ میلادی: در این دوره به صاحبان پروژه های بزرگ که مسئولیت اجرایی این پروژه ها همانند ساخت کلیسا، قلعه ها تاسیسات نظامی و ... از سوی دولت‌های محلی به آنها واگذار گردید، کارآفرین اطلاق می شد، در تعاریف این دوره پذیرش مخاطره، لحاظ نشده است. </a:t>
            </a:r>
            <a:endParaRPr lang="en-US" sz="2000" dirty="0">
              <a:solidFill>
                <a:schemeClr val="tx1"/>
              </a:solidFill>
              <a:cs typeface="B Nazanin" panose="00000400000000000000" pitchFamily="2" charset="-78"/>
            </a:endParaRPr>
          </a:p>
          <a:p>
            <a:pPr algn="r" rtl="1">
              <a:lnSpc>
                <a:spcPct val="150000"/>
              </a:lnSpc>
            </a:pPr>
            <a:r>
              <a:rPr lang="fa-IR" sz="2000" dirty="0">
                <a:solidFill>
                  <a:schemeClr val="tx1"/>
                </a:solidFill>
                <a:cs typeface="B Nazanin" panose="00000400000000000000" pitchFamily="2" charset="-78"/>
              </a:rPr>
              <a:t>دوره دوم: قرن ۱۷ میلادی: این دوره همزمان با شروع انقلاب صنعتی در اروپا بوده و بعد از آن مخاطره پذیری به کارآفرین اضافه شد، کارآفرین در این دوره شامل افرادی همانند بازرگانان، صنعتگران و دیگر مالکان خصوصی می باشد. </a:t>
            </a:r>
            <a:endParaRPr lang="en-US" sz="2000" dirty="0">
              <a:solidFill>
                <a:schemeClr val="tx1"/>
              </a:solidFill>
              <a:cs typeface="B Nazanin" panose="00000400000000000000" pitchFamily="2" charset="-78"/>
            </a:endParaRPr>
          </a:p>
          <a:p>
            <a:pPr algn="r" rtl="1">
              <a:lnSpc>
                <a:spcPct val="150000"/>
              </a:lnSpc>
            </a:pPr>
            <a:r>
              <a:rPr lang="fa-IR" sz="2000" dirty="0">
                <a:solidFill>
                  <a:schemeClr val="tx1"/>
                </a:solidFill>
                <a:cs typeface="B Nazanin" panose="00000400000000000000" pitchFamily="2" charset="-78"/>
              </a:rPr>
              <a:t>دوره سوم: قرون ۱۸ و ۱۹ میلادی: در این دوره کارآفرین فردی است که مخاطره می کند و سرمایه مورد نظر خود را از طریق وام تامین می‌کند، بین کارآفرین و تامین کننده سرمایه (سرمایه‌گذار) و مدیر کسب و کار، در تعاریف این دوره تمایز وجود دارد. </a:t>
            </a:r>
            <a:endParaRPr lang="en-US" sz="2000" dirty="0">
              <a:solidFill>
                <a:schemeClr val="tx1"/>
              </a:solidFill>
              <a:cs typeface="B Nazanin" panose="00000400000000000000" pitchFamily="2" charset="-78"/>
            </a:endParaRPr>
          </a:p>
          <a:p>
            <a:pPr algn="r"/>
            <a:endParaRPr lang="en-US" sz="20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8</a:t>
            </a:fld>
            <a:endParaRPr lang="en-US"/>
          </a:p>
        </p:txBody>
      </p:sp>
    </p:spTree>
    <p:extLst>
      <p:ext uri="{BB962C8B-B14F-4D97-AF65-F5344CB8AC3E}">
        <p14:creationId xmlns:p14="http://schemas.microsoft.com/office/powerpoint/2010/main" val="1799379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606669"/>
            <a:ext cx="8915400" cy="5304553"/>
          </a:xfrm>
        </p:spPr>
        <p:txBody>
          <a:bodyPr>
            <a:noAutofit/>
          </a:bodyPr>
          <a:lstStyle/>
          <a:p>
            <a:pPr algn="just" rtl="1">
              <a:lnSpc>
                <a:spcPct val="150000"/>
              </a:lnSpc>
            </a:pPr>
            <a:r>
              <a:rPr lang="fa-IR" sz="2400" dirty="0">
                <a:solidFill>
                  <a:schemeClr val="tx1"/>
                </a:solidFill>
                <a:cs typeface="B Nazanin" panose="00000400000000000000" pitchFamily="2" charset="-78"/>
              </a:rPr>
              <a:t>دوره چهارم: دهه های میانی قرن بیستم میلادی: در این دوره مفهوم نوآوری شامل خلق محصولی جدید، ایجاد نظام توزیع جدید یا ایجاد ساختار سازمانی جدید به عنوان یک جزء اصلی به تعاریف کارآفرینی اضافه شده است. </a:t>
            </a:r>
            <a:endParaRPr lang="en-US" sz="2400" dirty="0">
              <a:solidFill>
                <a:schemeClr val="tx1"/>
              </a:solidFill>
              <a:cs typeface="B Nazanin" panose="00000400000000000000" pitchFamily="2" charset="-78"/>
            </a:endParaRPr>
          </a:p>
          <a:p>
            <a:pPr algn="just" rtl="1">
              <a:lnSpc>
                <a:spcPct val="150000"/>
              </a:lnSpc>
            </a:pPr>
            <a:r>
              <a:rPr lang="fa-IR" sz="2400" dirty="0">
                <a:solidFill>
                  <a:schemeClr val="tx1"/>
                </a:solidFill>
                <a:cs typeface="B Nazanin" panose="00000400000000000000" pitchFamily="2" charset="-78"/>
              </a:rPr>
              <a:t>دوره پنجم، دوره معاصر (از اواخر دهه ۱۹۷۰ تاکنون): در این دوره همزمان با موج ایجاد کسب و روند کارهای کوچک، رشد اقتصادی و نیز مشخص شدن نقش کارآفرینی به عنوان تسریع کننده این ساز و کار، توجه زیادی به این مفهوم شد و رویکرد  چند جانبه به این موضوع صورت گرفت. تا قبل از این دوره اغلب توجه اقتصاد دانان به کارآفرینی معطوف بوده، اما در این دوره به تدریج روانشناسان، جامعه‌شناسان، دانشمندان و محققین علوم مدیریت نیز به ابعاد مختلف کارآفرینی و کارآفرینان توجه نموده اند و تا دهه ی ۱۹۸۰ سه موج وسیع، موضوع کارآفرینی را پیش برده است: </a:t>
            </a:r>
            <a:endParaRPr lang="en-US" sz="2400" dirty="0">
              <a:solidFill>
                <a:schemeClr val="tx1"/>
              </a:solidFill>
              <a:cs typeface="B Nazanin" panose="00000400000000000000" pitchFamily="2" charset="-78"/>
            </a:endParaRPr>
          </a:p>
          <a:p>
            <a:pPr algn="just">
              <a:lnSpc>
                <a:spcPct val="150000"/>
              </a:lnSpc>
            </a:pPr>
            <a:endParaRPr lang="en-US" sz="24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705CC27-3A22-4349-BE2A-B6E1D202819E}" type="slidenum">
              <a:rPr lang="en-US" smtClean="0"/>
              <a:t>9</a:t>
            </a:fld>
            <a:endParaRPr lang="en-US"/>
          </a:p>
        </p:txBody>
      </p:sp>
    </p:spTree>
    <p:extLst>
      <p:ext uri="{BB962C8B-B14F-4D97-AF65-F5344CB8AC3E}">
        <p14:creationId xmlns:p14="http://schemas.microsoft.com/office/powerpoint/2010/main" val="1210862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72</TotalTime>
  <Words>2136</Words>
  <Application>Microsoft Office PowerPoint</Application>
  <PresentationFormat>Widescreen</PresentationFormat>
  <Paragraphs>102</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B Nazanin</vt:lpstr>
      <vt:lpstr>B Titr</vt:lpstr>
      <vt:lpstr>Calibri</vt:lpstr>
      <vt:lpstr>Century Gothic</vt:lpstr>
      <vt:lpstr>Wingdings 3</vt:lpstr>
      <vt:lpstr>Wisp</vt:lpstr>
      <vt:lpstr>کارآفرینی</vt:lpstr>
      <vt:lpstr>PowerPoint Presentation</vt:lpstr>
      <vt:lpstr>PowerPoint Presentation</vt:lpstr>
      <vt:lpstr>مقدمه </vt:lpstr>
      <vt:lpstr>PowerPoint Presentation</vt:lpstr>
      <vt:lpstr>PowerPoint Presentation</vt:lpstr>
      <vt:lpstr>مفاهیم و تعاریف کارآفرینی  </vt:lpstr>
      <vt:lpstr> سیر توسعه و تحول کارآفرینی  </vt:lpstr>
      <vt:lpstr>PowerPoint Presentation</vt:lpstr>
      <vt:lpstr>PowerPoint Presentation</vt:lpstr>
      <vt:lpstr>اهمیت و ضرورت کارآفرینی  </vt:lpstr>
      <vt:lpstr>فرآیند کارآفرینی  </vt:lpstr>
      <vt:lpstr>PowerPoint Presentation</vt:lpstr>
      <vt:lpstr>تأثیر اقتصادی، اجتماعی، فرهنگی، اخلاقی و منافع حاصل از کارآفرینی  </vt:lpstr>
      <vt:lpstr>PowerPoint Presentation</vt:lpstr>
      <vt:lpstr>کارآفرینی در زمینه های مختلف می‌تواند اثرات مثبت، مفید و سازنده ای داشته باشد که از جمله مهمترین این اثرات عبارتند از:  </vt:lpstr>
      <vt:lpstr>PowerPoint Presentation</vt:lpstr>
      <vt:lpstr>PowerPoint Presentation</vt:lpstr>
      <vt:lpstr>صفات و ویژگی‌های کارآفرینان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کارآفرینی</dc:title>
  <dc:creator>PC</dc:creator>
  <cp:lastModifiedBy>PC</cp:lastModifiedBy>
  <cp:revision>42</cp:revision>
  <dcterms:created xsi:type="dcterms:W3CDTF">2020-04-20T16:11:58Z</dcterms:created>
  <dcterms:modified xsi:type="dcterms:W3CDTF">2020-04-20T17:42:41Z</dcterms:modified>
</cp:coreProperties>
</file>