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5" r:id="rId1"/>
  </p:sldMasterIdLst>
  <p:notesMasterIdLst>
    <p:notesMasterId r:id="rId23"/>
  </p:notesMasterIdLst>
  <p:handoutMasterIdLst>
    <p:handoutMasterId r:id="rId24"/>
  </p:handout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9" r:id="rId16"/>
    <p:sldId id="26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FF"/>
    <a:srgbClr val="FFFFFF"/>
    <a:srgbClr val="FFFFCC"/>
    <a:srgbClr val="A50021"/>
    <a:srgbClr val="D02ED4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62" autoAdjust="0"/>
    <p:restoredTop sz="94718" autoAdjust="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B872D0B4-BC66-4D43-ACEB-BE18FC26B24B}" type="datetimeFigureOut">
              <a:rPr lang="fa-IR"/>
              <a:pPr>
                <a:defRPr/>
              </a:pPr>
              <a:t>22/08/1441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FAB1EE5D-51C4-46FB-B5E6-EC75D9C814B6}" type="slidenum">
              <a:rPr lang="fa-IR" altLang="fa-IR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="" xmlns:p14="http://schemas.microsoft.com/office/powerpoint/2010/main" val="3229253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382739DA-701C-4B5C-804A-0C7F66A2CB37}" type="datetimeFigureOut">
              <a:rPr lang="fa-IR"/>
              <a:pPr>
                <a:defRPr/>
              </a:pPr>
              <a:t>22/08/1441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768FE5D9-BEDD-4754-B3E1-24AAB6A89A9A}" type="slidenum">
              <a:rPr lang="fa-IR" altLang="fa-IR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="" xmlns:p14="http://schemas.microsoft.com/office/powerpoint/2010/main" val="1254872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C825F7-A529-4D74-BA42-139805CAE400}" type="slidenum">
              <a:rPr lang="fa-IR" altLang="fa-IR"/>
              <a:pPr eaLnBrk="1" hangingPunct="1"/>
              <a:t>1</a:t>
            </a:fld>
            <a:endParaRPr lang="fa-IR" altLang="fa-IR"/>
          </a:p>
        </p:txBody>
      </p:sp>
    </p:spTree>
    <p:extLst>
      <p:ext uri="{BB962C8B-B14F-4D97-AF65-F5344CB8AC3E}">
        <p14:creationId xmlns="" xmlns:p14="http://schemas.microsoft.com/office/powerpoint/2010/main" val="73989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720B67-5255-4597-AA27-2E93241943C4}" type="slidenum">
              <a:rPr lang="fa-IR" altLang="fa-IR"/>
              <a:pPr eaLnBrk="1" hangingPunct="1"/>
              <a:t>2</a:t>
            </a:fld>
            <a:endParaRPr lang="fa-IR" altLang="fa-IR"/>
          </a:p>
        </p:txBody>
      </p:sp>
    </p:spTree>
    <p:extLst>
      <p:ext uri="{BB962C8B-B14F-4D97-AF65-F5344CB8AC3E}">
        <p14:creationId xmlns="" xmlns:p14="http://schemas.microsoft.com/office/powerpoint/2010/main" val="142794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</p:grpSp>
      </p:grpSp>
      <p:sp>
        <p:nvSpPr>
          <p:cNvPr id="3338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38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453188"/>
            <a:ext cx="2895600" cy="252412"/>
          </a:xfrm>
        </p:spPr>
        <p:txBody>
          <a:bodyPr/>
          <a:lstStyle>
            <a:lvl1pPr rtl="0"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AB60-65AF-4278-9FDE-5E865D7AFA97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174410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7386A-B15D-422D-95AF-7EC830F0B256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19645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CEAC-6FE8-45C0-87A5-C7E7521AE16B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182045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91A1-92B1-430F-87C9-736A65247E25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2367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F2953-955C-44C0-9CF4-BD63D1876531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320166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7418-1E33-4463-9345-79234736FFF0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331650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8A540-E26B-4C2C-BB1A-1F0F8379259C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147917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03D3-789C-47D3-B386-FA657A910BCA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264492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D253-89A7-4DEE-A7A8-EAA823D6BE96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37327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2D622-1E2F-40AF-89D3-0F56BFAC1436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223541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سيستم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هاي چندرسانه</a:t>
            </a:r>
            <a:r>
              <a:rPr lang="fa-IR">
                <a:cs typeface="Arial" pitchFamily="34" charset="0"/>
              </a:rPr>
              <a:t>‌</a:t>
            </a:r>
            <a:r>
              <a:rPr lang="fa-IR"/>
              <a:t>اي (حميدي)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AFF19-996B-45F7-B89D-9F4791D451BF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="" xmlns:p14="http://schemas.microsoft.com/office/powerpoint/2010/main" val="49980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-100000"/>
                    </a14:imgEffect>
                    <a14:imgEffect>
                      <a14:brightnessContrast bright="-67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32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280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280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3328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53188"/>
            <a:ext cx="29718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B Homa" pitchFamily="2" charset="-78"/>
              </a:defRPr>
            </a:lvl1pPr>
          </a:lstStyle>
          <a:p>
            <a:pPr>
              <a:defRPr/>
            </a:pPr>
            <a:r>
              <a:rPr lang="fa-IR"/>
              <a:t>سيستم‌هاي چندرسانه‌اي (حميدي)</a:t>
            </a:r>
            <a:endParaRPr lang="en-US"/>
          </a:p>
        </p:txBody>
      </p:sp>
      <p:sp>
        <p:nvSpPr>
          <p:cNvPr id="3328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D87CE064-BB19-4F2C-82DE-C372A7926456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B Koodak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B Koodak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B Koodak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B Koodak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B Koodak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B Koodak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B Koodak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B Koodak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852936"/>
            <a:ext cx="6900862" cy="2209800"/>
          </a:xfrm>
        </p:spPr>
        <p:txBody>
          <a:bodyPr/>
          <a:lstStyle/>
          <a:p>
            <a:pPr algn="ctr" eaLnBrk="1" hangingPunct="1"/>
            <a:r>
              <a:rPr lang="fa-IR" alt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آزمايشگاه سيستم </a:t>
            </a:r>
            <a:r>
              <a:rPr lang="fa-IR" alt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عامل</a:t>
            </a:r>
            <a:br>
              <a:rPr lang="fa-IR" alt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alt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alt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alt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مدرس: </a:t>
            </a:r>
            <a:br>
              <a:rPr lang="fa-IR" alt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alt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حمید غلام پور آهنگر</a:t>
            </a:r>
            <a:endParaRPr lang="en-US" altLang="fa-I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8" y="928688"/>
            <a:ext cx="9136062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13" y="2071688"/>
            <a:ext cx="9132887" cy="2928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" y="2357438"/>
            <a:ext cx="9105900" cy="2928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fa-IR" smtClean="0"/>
              <a:t>آشنايي با سيستم فايل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85813" y="1528763"/>
            <a:ext cx="8001000" cy="4972050"/>
          </a:xfrm>
        </p:spPr>
        <p:txBody>
          <a:bodyPr/>
          <a:lstStyle/>
          <a:p>
            <a:r>
              <a:rPr lang="en-US" altLang="fa-IR" smtClean="0"/>
              <a:t>FAT16</a:t>
            </a:r>
            <a:endParaRPr lang="fa-IR" altLang="fa-IR" smtClean="0"/>
          </a:p>
          <a:p>
            <a:pPr lvl="1"/>
            <a:r>
              <a:rPr lang="fa-IR" altLang="fa-IR" smtClean="0">
                <a:cs typeface="Mitra" panose="00000700000000000000" pitchFamily="2" charset="-78"/>
              </a:rPr>
              <a:t>از سيستم عامل </a:t>
            </a:r>
            <a:r>
              <a:rPr lang="en-US" altLang="fa-IR" sz="2400" smtClean="0">
                <a:cs typeface="Mitra" panose="00000700000000000000" pitchFamily="2" charset="-78"/>
              </a:rPr>
              <a:t>DOS</a:t>
            </a:r>
            <a:r>
              <a:rPr lang="fa-IR" altLang="fa-IR" sz="2400" smtClean="0">
                <a:cs typeface="Mitra" panose="00000700000000000000" pitchFamily="2" charset="-78"/>
              </a:rPr>
              <a:t> </a:t>
            </a:r>
            <a:r>
              <a:rPr lang="fa-IR" altLang="fa-IR" smtClean="0">
                <a:cs typeface="Mitra" panose="00000700000000000000" pitchFamily="2" charset="-78"/>
              </a:rPr>
              <a:t>به بعد پشتيباني مي‌شود.</a:t>
            </a:r>
          </a:p>
          <a:p>
            <a:pPr lvl="1"/>
            <a:r>
              <a:rPr lang="fa-IR" altLang="fa-IR" smtClean="0">
                <a:cs typeface="Mitra" panose="00000700000000000000" pitchFamily="2" charset="-78"/>
              </a:rPr>
              <a:t>هر درايو حداكثر </a:t>
            </a:r>
            <a:r>
              <a:rPr lang="en-US" altLang="fa-IR" sz="2400" smtClean="0">
                <a:cs typeface="Mitra" panose="00000700000000000000" pitchFamily="2" charset="-78"/>
              </a:rPr>
              <a:t>2GB</a:t>
            </a:r>
            <a:endParaRPr lang="fa-IR" altLang="fa-IR" sz="2400" smtClean="0">
              <a:cs typeface="Mitra" panose="00000700000000000000" pitchFamily="2" charset="-78"/>
            </a:endParaRPr>
          </a:p>
          <a:p>
            <a:r>
              <a:rPr lang="en-US" altLang="fa-IR" smtClean="0"/>
              <a:t>FAT32</a:t>
            </a:r>
            <a:endParaRPr lang="fa-IR" altLang="fa-IR" smtClean="0"/>
          </a:p>
          <a:p>
            <a:pPr lvl="1"/>
            <a:r>
              <a:rPr lang="fa-IR" altLang="fa-IR" smtClean="0">
                <a:cs typeface="Mitra" panose="00000700000000000000" pitchFamily="2" charset="-78"/>
              </a:rPr>
              <a:t>از سيستم عامل </a:t>
            </a:r>
            <a:r>
              <a:rPr lang="en-US" altLang="fa-IR" sz="2400" smtClean="0">
                <a:cs typeface="Mitra" panose="00000700000000000000" pitchFamily="2" charset="-78"/>
              </a:rPr>
              <a:t>win95</a:t>
            </a:r>
            <a:r>
              <a:rPr lang="fa-IR" altLang="fa-IR" smtClean="0">
                <a:cs typeface="Mitra" panose="00000700000000000000" pitchFamily="2" charset="-78"/>
              </a:rPr>
              <a:t> به بعد پشتيباني مي‌شود.</a:t>
            </a:r>
          </a:p>
          <a:p>
            <a:r>
              <a:rPr lang="en-US" altLang="fa-IR" smtClean="0"/>
              <a:t>NTFS</a:t>
            </a:r>
            <a:endParaRPr lang="fa-IR" altLang="fa-IR" smtClean="0"/>
          </a:p>
          <a:p>
            <a:pPr lvl="1"/>
            <a:r>
              <a:rPr lang="en-US" altLang="fa-IR" sz="2400" smtClean="0">
                <a:cs typeface="Mitra" panose="00000700000000000000" pitchFamily="2" charset="-78"/>
              </a:rPr>
              <a:t>NTFS</a:t>
            </a:r>
            <a:r>
              <a:rPr lang="en-US" altLang="fa-IR" smtClean="0">
                <a:cs typeface="Mitra" panose="00000700000000000000" pitchFamily="2" charset="-78"/>
              </a:rPr>
              <a:t> 4</a:t>
            </a:r>
            <a:r>
              <a:rPr lang="fa-IR" altLang="fa-IR" smtClean="0">
                <a:cs typeface="Mitra" panose="00000700000000000000" pitchFamily="2" charset="-78"/>
              </a:rPr>
              <a:t> : با سيستم عامل </a:t>
            </a:r>
            <a:r>
              <a:rPr lang="en-US" altLang="fa-IR" sz="2400" smtClean="0">
                <a:cs typeface="Mitra" panose="00000700000000000000" pitchFamily="2" charset="-78"/>
              </a:rPr>
              <a:t>WinNT</a:t>
            </a:r>
            <a:r>
              <a:rPr lang="fa-IR" altLang="fa-IR" smtClean="0">
                <a:cs typeface="Mitra" panose="00000700000000000000" pitchFamily="2" charset="-78"/>
              </a:rPr>
              <a:t> به وجود آمد.</a:t>
            </a:r>
          </a:p>
          <a:p>
            <a:pPr lvl="1"/>
            <a:r>
              <a:rPr lang="en-US" altLang="fa-IR" sz="2400" smtClean="0">
                <a:cs typeface="Mitra" panose="00000700000000000000" pitchFamily="2" charset="-78"/>
              </a:rPr>
              <a:t>NTFS</a:t>
            </a:r>
            <a:r>
              <a:rPr lang="en-US" altLang="fa-IR" smtClean="0">
                <a:cs typeface="Mitra" panose="00000700000000000000" pitchFamily="2" charset="-78"/>
              </a:rPr>
              <a:t> 5</a:t>
            </a:r>
            <a:r>
              <a:rPr lang="fa-IR" altLang="fa-IR" smtClean="0">
                <a:cs typeface="Mitra" panose="00000700000000000000" pitchFamily="2" charset="-78"/>
              </a:rPr>
              <a:t> : با سيستم عامل </a:t>
            </a:r>
            <a:r>
              <a:rPr lang="en-US" altLang="fa-IR" sz="2400" smtClean="0">
                <a:cs typeface="Mitra" panose="00000700000000000000" pitchFamily="2" charset="-78"/>
              </a:rPr>
              <a:t>Win2000</a:t>
            </a:r>
            <a:r>
              <a:rPr lang="fa-IR" altLang="fa-IR" smtClean="0">
                <a:cs typeface="Mitra" panose="00000700000000000000" pitchFamily="2" charset="-78"/>
              </a:rPr>
              <a:t> به وجود آمد.</a:t>
            </a:r>
          </a:p>
          <a:p>
            <a:pPr lvl="2"/>
            <a:r>
              <a:rPr lang="fa-IR" altLang="fa-IR" smtClean="0">
                <a:cs typeface="Mitra" panose="00000700000000000000" pitchFamily="2" charset="-78"/>
              </a:rPr>
              <a:t>امكان كد گذاري فايل‌ها در اين نسخه وجود دارد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fa-IR" smtClean="0"/>
              <a:t>تبديل </a:t>
            </a:r>
            <a:r>
              <a:rPr lang="en-US" altLang="fa-IR" smtClean="0"/>
              <a:t>FAT</a:t>
            </a:r>
            <a:r>
              <a:rPr lang="fa-IR" altLang="fa-IR" smtClean="0"/>
              <a:t> يا </a:t>
            </a:r>
            <a:r>
              <a:rPr lang="en-US" altLang="fa-IR" smtClean="0"/>
              <a:t>FAT32</a:t>
            </a:r>
            <a:r>
              <a:rPr lang="fa-IR" altLang="fa-IR" smtClean="0"/>
              <a:t> به </a:t>
            </a:r>
            <a:r>
              <a:rPr lang="en-US" altLang="fa-IR" smtClean="0"/>
              <a:t>NTFS</a:t>
            </a:r>
            <a:endParaRPr lang="fa-IR" altLang="fa-IR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fa-IR" smtClean="0"/>
              <a:t>به هنگام فرمت كردن پارتيشن يا ايجاد پارتيشن به وسيله‌ي        </a:t>
            </a:r>
            <a:r>
              <a:rPr lang="en-US" altLang="fa-IR" smtClean="0"/>
              <a:t>Disk Management</a:t>
            </a:r>
            <a:endParaRPr lang="fa-IR" altLang="fa-IR" smtClean="0"/>
          </a:p>
          <a:p>
            <a:endParaRPr lang="fa-IR" altLang="fa-IR" smtClean="0"/>
          </a:p>
          <a:p>
            <a:r>
              <a:rPr lang="fa-IR" altLang="fa-IR" smtClean="0"/>
              <a:t>استفاده از فرمان </a:t>
            </a:r>
            <a:r>
              <a:rPr lang="en-US" altLang="fa-IR" smtClean="0"/>
              <a:t>Convert</a:t>
            </a:r>
            <a:endParaRPr lang="fa-IR" altLang="fa-IR" smtClean="0"/>
          </a:p>
          <a:p>
            <a:pPr algn="l" rtl="0"/>
            <a:r>
              <a:rPr lang="en-US" altLang="fa-IR" smtClean="0"/>
              <a:t>Convert D: /FS:NTFS</a:t>
            </a:r>
          </a:p>
          <a:p>
            <a:r>
              <a:rPr lang="fa-IR" altLang="fa-IR" smtClean="0"/>
              <a:t>قبل از اجراي </a:t>
            </a:r>
            <a:r>
              <a:rPr lang="en-US" altLang="fa-IR" smtClean="0"/>
              <a:t>convert</a:t>
            </a:r>
            <a:r>
              <a:rPr lang="fa-IR" altLang="fa-IR" smtClean="0"/>
              <a:t> از سالم بودن ديسك اطمينان حاصل كنيد با دستور </a:t>
            </a:r>
            <a:r>
              <a:rPr lang="en-US" altLang="fa-IR" smtClean="0"/>
              <a:t>chkdsk d: /f</a:t>
            </a:r>
          </a:p>
          <a:p>
            <a:pPr algn="l" rtl="0"/>
            <a:endParaRPr lang="en-US" altLang="fa-IR" smtClean="0"/>
          </a:p>
          <a:p>
            <a:r>
              <a:rPr lang="fa-IR" altLang="fa-IR" smtClean="0"/>
              <a:t>به كمك نرم‌افزارهاي جانبي مثل</a:t>
            </a:r>
            <a:r>
              <a:rPr lang="en-US" altLang="fa-IR" smtClean="0"/>
              <a:t> Partition Magic</a:t>
            </a:r>
            <a:endParaRPr lang="fa-IR" altLang="fa-I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fa-IR" smtClean="0"/>
              <a:t>خصوصيات مخصوص </a:t>
            </a:r>
            <a:r>
              <a:rPr lang="en-US" altLang="fa-IR" smtClean="0"/>
              <a:t>NTFS</a:t>
            </a:r>
            <a:endParaRPr lang="fa-IR" altLang="fa-IR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fa-IR" sz="3200" smtClean="0"/>
              <a:t>كد گذاري (</a:t>
            </a:r>
            <a:r>
              <a:rPr lang="en-US" altLang="fa-IR" sz="3200" smtClean="0"/>
              <a:t>Encrypt</a:t>
            </a:r>
            <a:r>
              <a:rPr lang="fa-IR" altLang="fa-IR" sz="3200" smtClean="0"/>
              <a:t>)</a:t>
            </a:r>
          </a:p>
          <a:p>
            <a:r>
              <a:rPr lang="fa-IR" altLang="fa-IR" sz="3200" smtClean="0"/>
              <a:t>فشرده سازي (</a:t>
            </a:r>
            <a:r>
              <a:rPr lang="en-US" altLang="fa-IR" sz="3200" smtClean="0"/>
              <a:t>Compress</a:t>
            </a:r>
            <a:r>
              <a:rPr lang="fa-IR" altLang="fa-IR" sz="3200" smtClean="0"/>
              <a:t>)</a:t>
            </a:r>
          </a:p>
          <a:p>
            <a:r>
              <a:rPr lang="fa-IR" altLang="fa-IR" sz="3200" smtClean="0"/>
              <a:t>سهم گذاري (</a:t>
            </a:r>
            <a:r>
              <a:rPr lang="en-US" altLang="fa-IR" sz="3200" smtClean="0"/>
              <a:t>Quota</a:t>
            </a:r>
            <a:r>
              <a:rPr lang="fa-IR" altLang="fa-IR" sz="3200" smtClean="0"/>
              <a:t>)</a:t>
            </a:r>
          </a:p>
          <a:p>
            <a:r>
              <a:rPr lang="fa-IR" altLang="fa-IR" sz="3200" smtClean="0"/>
              <a:t>امنيت (</a:t>
            </a:r>
            <a:r>
              <a:rPr lang="en-US" altLang="fa-IR" sz="3200" smtClean="0"/>
              <a:t>Security</a:t>
            </a:r>
            <a:r>
              <a:rPr lang="fa-IR" altLang="fa-IR" sz="32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 descr="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9112250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43063"/>
            <a:ext cx="9115425" cy="3608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" y="642938"/>
            <a:ext cx="9020175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14375"/>
            <a:ext cx="9144000" cy="5310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75" y="1143000"/>
            <a:ext cx="6186488" cy="2209800"/>
          </a:xfrm>
        </p:spPr>
        <p:txBody>
          <a:bodyPr/>
          <a:lstStyle/>
          <a:p>
            <a:pPr algn="l" rtl="0" eaLnBrk="1" hangingPunct="1"/>
            <a:r>
              <a:rPr lang="en-US" altLang="fa-IR" sz="6600" smtClean="0"/>
              <a:t>Group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3" y="642938"/>
            <a:ext cx="9029700" cy="4529137"/>
          </a:xfrm>
        </p:spPr>
      </p:pic>
      <p:sp>
        <p:nvSpPr>
          <p:cNvPr id="5" name="TextBox 4"/>
          <p:cNvSpPr txBox="1"/>
          <p:nvPr/>
        </p:nvSpPr>
        <p:spPr>
          <a:xfrm>
            <a:off x="285750" y="5429250"/>
            <a:ext cx="8643938" cy="9239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fa-IR" b="1">
                <a:cs typeface="+mn-cs"/>
              </a:rPr>
              <a:t>براي مشاهده برگه </a:t>
            </a:r>
            <a:r>
              <a:rPr lang="en-US" b="1">
                <a:cs typeface="+mn-cs"/>
              </a:rPr>
              <a:t>security</a:t>
            </a:r>
            <a:r>
              <a:rPr lang="fa-IR" b="1">
                <a:cs typeface="+mn-cs"/>
              </a:rPr>
              <a:t> بايد در قسمت </a:t>
            </a:r>
            <a:r>
              <a:rPr lang="en-US" b="1">
                <a:cs typeface="+mn-cs"/>
              </a:rPr>
              <a:t>folder options</a:t>
            </a:r>
            <a:r>
              <a:rPr lang="fa-IR" b="1">
                <a:cs typeface="+mn-cs"/>
              </a:rPr>
              <a:t>  و در سربرگ </a:t>
            </a:r>
            <a:r>
              <a:rPr lang="en-US" b="1">
                <a:cs typeface="+mn-cs"/>
              </a:rPr>
              <a:t>view</a:t>
            </a:r>
            <a:r>
              <a:rPr lang="fa-IR" b="1">
                <a:cs typeface="+mn-cs"/>
              </a:rPr>
              <a:t> گزينه زير را غير فعال كرد.</a:t>
            </a:r>
          </a:p>
          <a:p>
            <a:pPr algn="l" rtl="0">
              <a:defRPr/>
            </a:pPr>
            <a:r>
              <a:rPr lang="en-US" b="1">
                <a:cs typeface="+mn-cs"/>
              </a:rPr>
              <a:t>           Use simple file sharing</a:t>
            </a:r>
            <a:endParaRPr lang="fa-IR" b="1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425" y="6019800"/>
            <a:ext cx="214313" cy="2143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8" y="1000125"/>
            <a:ext cx="9094787" cy="473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fa-IR" sz="4000" smtClean="0"/>
              <a:t>آشنايي با استفاده از تدابير خاص در ويندوز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altLang="fa-IR" smtClean="0"/>
              <a:t>هر زمان بخواهيم يک سري از امکانات ويندوز را بسته به نيازهاي شبکه و خرابکاري کاربران، فعال يا غيرفعال کنيم ، بايستي </a:t>
            </a:r>
            <a:r>
              <a:rPr lang="en-US" altLang="fa-IR" smtClean="0"/>
              <a:t>Policy</a:t>
            </a:r>
            <a:r>
              <a:rPr lang="fa-IR" altLang="fa-IR" smtClean="0"/>
              <a:t>ها را تنظيم كنيم.</a:t>
            </a:r>
          </a:p>
          <a:p>
            <a:pPr algn="justLow"/>
            <a:endParaRPr lang="fa-IR" altLang="fa-IR" smtClean="0"/>
          </a:p>
          <a:p>
            <a:r>
              <a:rPr lang="en-US" altLang="fa-IR" sz="2400" b="1" smtClean="0"/>
              <a:t>Computer Configuration</a:t>
            </a:r>
            <a:endParaRPr lang="fa-IR" altLang="fa-IR" sz="2400" b="1" smtClean="0"/>
          </a:p>
          <a:p>
            <a:pPr lvl="1"/>
            <a:r>
              <a:rPr lang="fa-IR" altLang="fa-IR" sz="2200" b="1" smtClean="0">
                <a:cs typeface="Mitra" panose="00000700000000000000" pitchFamily="2" charset="-78"/>
              </a:rPr>
              <a:t>با بالا آمدن كامپيوتر اين </a:t>
            </a:r>
            <a:r>
              <a:rPr lang="en-US" altLang="fa-IR" sz="2200" b="1" smtClean="0">
                <a:cs typeface="Mitra" panose="00000700000000000000" pitchFamily="2" charset="-78"/>
              </a:rPr>
              <a:t>policy</a:t>
            </a:r>
            <a:r>
              <a:rPr lang="fa-IR" altLang="fa-IR" sz="2200" b="1" smtClean="0">
                <a:cs typeface="Mitra" panose="00000700000000000000" pitchFamily="2" charset="-78"/>
              </a:rPr>
              <a:t> ها اعمال مي‌شود.</a:t>
            </a:r>
          </a:p>
          <a:p>
            <a:endParaRPr lang="fa-IR" altLang="fa-IR" sz="2400" b="1" smtClean="0"/>
          </a:p>
          <a:p>
            <a:r>
              <a:rPr lang="en-US" altLang="fa-IR" sz="2400" b="1" smtClean="0"/>
              <a:t>User Configuration</a:t>
            </a:r>
            <a:endParaRPr lang="fa-IR" altLang="fa-IR" sz="2400" b="1" smtClean="0"/>
          </a:p>
          <a:p>
            <a:pPr lvl="1"/>
            <a:r>
              <a:rPr lang="fa-IR" altLang="fa-IR" sz="2200" b="1" smtClean="0">
                <a:cs typeface="Mitra" panose="00000700000000000000" pitchFamily="2" charset="-78"/>
              </a:rPr>
              <a:t>با ورود كاربر اين </a:t>
            </a:r>
            <a:r>
              <a:rPr lang="en-US" altLang="fa-IR" sz="2200" b="1" smtClean="0">
                <a:cs typeface="Mitra" panose="00000700000000000000" pitchFamily="2" charset="-78"/>
              </a:rPr>
              <a:t>policy</a:t>
            </a:r>
            <a:r>
              <a:rPr lang="fa-IR" altLang="fa-IR" sz="2200" b="1" smtClean="0">
                <a:cs typeface="Mitra" panose="00000700000000000000" pitchFamily="2" charset="-78"/>
              </a:rPr>
              <a:t> ها اعمال مي‌شود.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fa-IR" smtClean="0"/>
          </a:p>
        </p:txBody>
      </p:sp>
      <p:pic>
        <p:nvPicPr>
          <p:cNvPr id="16387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8" y="142875"/>
            <a:ext cx="9029700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785938"/>
            <a:ext cx="8759825" cy="245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fa-IR" sz="3200" b="1" smtClean="0"/>
              <a:t>اجراي </a:t>
            </a:r>
            <a:r>
              <a:rPr lang="en-US" altLang="fa-IR" sz="3200" b="1" smtClean="0"/>
              <a:t>group policy</a:t>
            </a:r>
            <a:r>
              <a:rPr lang="fa-IR" altLang="fa-IR" sz="3200" b="1" smtClean="0"/>
              <a:t> : </a:t>
            </a:r>
          </a:p>
          <a:p>
            <a:endParaRPr lang="fa-IR" altLang="fa-IR" smtClean="0"/>
          </a:p>
          <a:p>
            <a:pPr algn="l" rtl="0">
              <a:buFont typeface="Wingdings" panose="05000000000000000000" pitchFamily="2" charset="2"/>
              <a:buNone/>
            </a:pPr>
            <a:r>
              <a:rPr lang="en-US" altLang="fa-IR" sz="3600" b="1" smtClean="0"/>
              <a:t>Start</a:t>
            </a:r>
            <a:r>
              <a:rPr lang="en-US" altLang="fa-IR" sz="3600" b="1" smtClean="0">
                <a:sym typeface="Wingdings" panose="05000000000000000000" pitchFamily="2" charset="2"/>
              </a:rPr>
              <a:t>Rungpedit.msc</a:t>
            </a:r>
            <a:endParaRPr lang="fa-IR" altLang="fa-IR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288" y="928688"/>
            <a:ext cx="8931275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00" y="1071563"/>
            <a:ext cx="9017000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9144000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3">
      <a:dk1>
        <a:srgbClr val="79788A"/>
      </a:dk1>
      <a:lt1>
        <a:srgbClr val="FFFFFF"/>
      </a:lt1>
      <a:dk2>
        <a:srgbClr val="21203C"/>
      </a:dk2>
      <a:lt2>
        <a:srgbClr val="FFFFCC"/>
      </a:lt2>
      <a:accent1>
        <a:srgbClr val="476077"/>
      </a:accent1>
      <a:accent2>
        <a:srgbClr val="676C5A"/>
      </a:accent2>
      <a:accent3>
        <a:srgbClr val="ABABAF"/>
      </a:accent3>
      <a:accent4>
        <a:srgbClr val="DADADA"/>
      </a:accent4>
      <a:accent5>
        <a:srgbClr val="B1B6BD"/>
      </a:accent5>
      <a:accent6>
        <a:srgbClr val="5D6151"/>
      </a:accent6>
      <a:hlink>
        <a:srgbClr val="666699"/>
      </a:hlink>
      <a:folHlink>
        <a:srgbClr val="8CB0A2"/>
      </a:folHlink>
    </a:clrScheme>
    <a:fontScheme name="Layers">
      <a:majorFont>
        <a:latin typeface="Times New Roman"/>
        <a:ea typeface=""/>
        <a:cs typeface="B Koodak"/>
      </a:majorFont>
      <a:minorFont>
        <a:latin typeface="Courier New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1255</TotalTime>
  <Words>235</Words>
  <Application>Microsoft Office PowerPoint</Application>
  <PresentationFormat>On-screen Show (4:3)</PresentationFormat>
  <Paragraphs>40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Layers</vt:lpstr>
      <vt:lpstr>آزمايشگاه سيستم عامل  مدرس:  حمید غلام پور آهنگر</vt:lpstr>
      <vt:lpstr>Group Policy</vt:lpstr>
      <vt:lpstr>آشنايي با استفاده از تدابير خاص در ويندوز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آشنايي با سيستم فايل</vt:lpstr>
      <vt:lpstr>تبديل FAT يا FAT32 به NTFS</vt:lpstr>
      <vt:lpstr>خصوصيات مخصوص NTFS</vt:lpstr>
      <vt:lpstr>Slide 16</vt:lpstr>
      <vt:lpstr>Slide 17</vt:lpstr>
      <vt:lpstr>Slide 18</vt:lpstr>
      <vt:lpstr>Slide 19</vt:lpstr>
      <vt:lpstr>Slide 20</vt:lpstr>
      <vt:lpstr>Slide 21</vt:lpstr>
    </vt:vector>
  </TitlesOfParts>
  <Company>Hamida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برنامه سازي پيشرفته</dc:title>
  <dc:creator>ASka</dc:creator>
  <cp:lastModifiedBy>Pc.unique</cp:lastModifiedBy>
  <cp:revision>109</cp:revision>
  <dcterms:created xsi:type="dcterms:W3CDTF">2009-09-28T23:57:47Z</dcterms:created>
  <dcterms:modified xsi:type="dcterms:W3CDTF">2020-04-15T09:55:56Z</dcterms:modified>
</cp:coreProperties>
</file>